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533" r:id="rId3"/>
    <p:sldId id="534" r:id="rId5"/>
    <p:sldId id="487" r:id="rId6"/>
    <p:sldId id="502" r:id="rId7"/>
    <p:sldId id="513" r:id="rId8"/>
    <p:sldId id="514" r:id="rId9"/>
    <p:sldId id="450" r:id="rId10"/>
    <p:sldId id="510" r:id="rId11"/>
    <p:sldId id="511" r:id="rId12"/>
    <p:sldId id="518" r:id="rId13"/>
    <p:sldId id="508" r:id="rId14"/>
    <p:sldId id="504" r:id="rId15"/>
    <p:sldId id="509" r:id="rId16"/>
    <p:sldId id="535" r:id="rId17"/>
    <p:sldId id="536" r:id="rId18"/>
  </p:sldIdLst>
  <p:sldSz cx="9144000" cy="5143500"/>
  <p:notesSz cx="6858000" cy="9144000"/>
  <p:custDataLst>
    <p:tags r:id="rId23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OHAOZHI" initials="G" lastIdx="0" clrIdx="0"/>
  <p:cmAuthor id="2" name="Administra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6800"/>
    <p:restoredTop sz="96378"/>
  </p:normalViewPr>
  <p:slideViewPr>
    <p:cSldViewPr snapToGrid="0" showGuides="1">
      <p:cViewPr varScale="1">
        <p:scale>
          <a:sx n="150" d="100"/>
          <a:sy n="150" d="100"/>
        </p:scale>
        <p:origin x="408" y="126"/>
      </p:cViewPr>
      <p:guideLst>
        <p:guide orient="horz" pos="1546"/>
        <p:guide pos="292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36003" cy="36003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gs" Target="tags/tag1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89C6A42-8CEC-49DA-8A8D-5811C0F3466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0242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0243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 eaLnBrk="1" hangingPunct="1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0722" name="Rectangle 3"/>
          <p:cNvSpPr/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 sz="1400">
              <a:solidFill>
                <a:srgbClr val="0000FF"/>
              </a:solidFill>
              <a:latin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3794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33795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 eaLnBrk="1" hangingPunct="1"/>
            <a:fld id="{9A0DB2DC-4C9A-4742-B13C-FB6460FD3503}" type="slidenum">
              <a:rPr lang="en-US" altLang="en-US" sz="1200">
                <a:latin typeface="Arial" panose="020B0604020202020204" pitchFamily="34" charset="0"/>
              </a:rPr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5842" name="Rectangle 3"/>
          <p:cNvSpPr/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3314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13315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 eaLnBrk="1" hangingPunct="1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6386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en-US" altLang="zh-CN"/>
          </a:p>
        </p:txBody>
      </p:sp>
      <p:sp>
        <p:nvSpPr>
          <p:cNvPr id="16387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 eaLnBrk="1" hangingPunct="1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18435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 eaLnBrk="1" hangingPunct="1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0482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20483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 eaLnBrk="1" hangingPunct="1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2530" name="Rectangle 3"/>
          <p:cNvSpPr/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4578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24579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 eaLnBrk="1" hangingPunct="1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幻灯片图像占位符 1"/>
          <p:cNvSpPr>
            <a:spLocks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6626" name="文本占位符 2"/>
          <p:cNvSpPr/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8674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28675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 eaLnBrk="1" hangingPunct="1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pic>
        <p:nvPicPr>
          <p:cNvPr id="2" name="图片 1" descr="图片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35" y="0"/>
            <a:ext cx="9143365" cy="51441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6.png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3" Type="http://schemas.openxmlformats.org/officeDocument/2006/relationships/image" Target="../media/image28.png"/><Relationship Id="rId2" Type="http://schemas.openxmlformats.org/officeDocument/2006/relationships/image" Target="../media/image18.png"/><Relationship Id="rId1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21.png"/><Relationship Id="rId1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7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7.png"/><Relationship Id="rId4" Type="http://schemas.openxmlformats.org/officeDocument/2006/relationships/image" Target="../media/image35.png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6.png"/><Relationship Id="rId8" Type="http://schemas.openxmlformats.org/officeDocument/2006/relationships/image" Target="../media/image15.png"/><Relationship Id="rId7" Type="http://schemas.openxmlformats.org/officeDocument/2006/relationships/image" Target="../media/image14.png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3.xml"/><Relationship Id="rId12" Type="http://schemas.openxmlformats.org/officeDocument/2006/relationships/image" Target="../media/image7.png"/><Relationship Id="rId11" Type="http://schemas.openxmlformats.org/officeDocument/2006/relationships/image" Target="../media/image18.png"/><Relationship Id="rId10" Type="http://schemas.openxmlformats.org/officeDocument/2006/relationships/image" Target="../media/image17.png"/><Relationship Id="rId1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7.png"/><Relationship Id="rId6" Type="http://schemas.openxmlformats.org/officeDocument/2006/relationships/image" Target="../media/image18.png"/><Relationship Id="rId5" Type="http://schemas.openxmlformats.org/officeDocument/2006/relationships/image" Target="../media/image13.png"/><Relationship Id="rId4" Type="http://schemas.openxmlformats.org/officeDocument/2006/relationships/image" Target="../media/image14.png"/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7.png"/><Relationship Id="rId1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7.png"/><Relationship Id="rId2" Type="http://schemas.openxmlformats.org/officeDocument/2006/relationships/image" Target="../media/image19.png"/><Relationship Id="rId1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22.png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22.png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标题 1"/>
          <p:cNvSpPr>
            <a:spLocks noGrp="1"/>
          </p:cNvSpPr>
          <p:nvPr>
            <p:ph type="ctrTitle" idx="4294967295"/>
          </p:nvPr>
        </p:nvSpPr>
        <p:spPr>
          <a:xfrm>
            <a:off x="1908175" y="2468563"/>
            <a:ext cx="5326063" cy="4857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 lvl="0">
              <a:buClrTx/>
              <a:buSzTx/>
              <a:buFontTx/>
              <a:defRPr/>
            </a:lvl1pPr>
          </a:lstStyle>
          <a:p>
            <a:pPr lvl="0" defTabSz="914400"/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课时</a:t>
            </a:r>
            <a:r>
              <a:rPr lang="en-US" altLang="zh-CN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zh-CN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zh-CN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几</a:t>
            </a:r>
            <a:endParaRPr lang="zh-CN" altLang="zh-CN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9218" name="组合 2"/>
          <p:cNvGrpSpPr/>
          <p:nvPr/>
        </p:nvGrpSpPr>
        <p:grpSpPr>
          <a:xfrm>
            <a:off x="0" y="0"/>
            <a:ext cx="3619500" cy="398463"/>
            <a:chOff x="0" y="0"/>
            <a:chExt cx="5700" cy="628"/>
          </a:xfrm>
        </p:grpSpPr>
        <p:pic>
          <p:nvPicPr>
            <p:cNvPr id="9219" name="图片 3" descr="标题页0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5551" cy="5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20" name="文本框 14"/>
            <p:cNvSpPr txBox="1"/>
            <p:nvPr/>
          </p:nvSpPr>
          <p:spPr>
            <a:xfrm>
              <a:off x="0" y="0"/>
              <a:ext cx="5700" cy="62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人教部编版</a:t>
              </a:r>
              <a:r>
                <a:rPr lang="en-US" altLang="zh-CN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-</a:t>
              </a:r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数学</a:t>
              </a:r>
              <a:r>
                <a:rPr lang="en-US" altLang="zh-CN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-</a:t>
              </a:r>
              <a:r>
                <a:rPr lang="zh-CN" altLang="en-US" sz="2000">
                  <a:solidFill>
                    <a:schemeClr val="bg1"/>
                  </a:solidFill>
                  <a:ea typeface="黑体" panose="02010609060101010101" pitchFamily="49" charset="-122"/>
                  <a:sym typeface="+mn-ea"/>
                </a:rPr>
                <a:t>一</a:t>
              </a:r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年级上册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9221" name="组合 2"/>
          <p:cNvGrpSpPr/>
          <p:nvPr/>
        </p:nvGrpSpPr>
        <p:grpSpPr>
          <a:xfrm>
            <a:off x="1601788" y="1389063"/>
            <a:ext cx="7148512" cy="688975"/>
            <a:chOff x="2107" y="2167"/>
            <a:chExt cx="11257" cy="1085"/>
          </a:xfrm>
        </p:grpSpPr>
        <p:sp>
          <p:nvSpPr>
            <p:cNvPr id="2" name="Rectangle 7"/>
            <p:cNvSpPr txBox="1"/>
            <p:nvPr/>
          </p:nvSpPr>
          <p:spPr>
            <a:xfrm>
              <a:off x="2324" y="2167"/>
              <a:ext cx="11040" cy="108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/>
            <a:lstStyle/>
            <a:p>
              <a:pPr marR="0" algn="ctr" defTabSz="914400" eaLnBrk="0" hangingPunct="0">
                <a:buClrTx/>
                <a:buSzTx/>
                <a:buFontTx/>
                <a:buNone/>
              </a:pPr>
              <a:r>
                <a:rPr kumimoji="0" lang="en-US" sz="3200" b="1" kern="1200" cap="none" spc="0" normalizeH="0" baseline="0" noProof="1">
                  <a:solidFill>
                    <a:srgbClr val="CFBB89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+mn-ea"/>
                </a:rPr>
                <a:t>   1</a:t>
              </a:r>
              <a:r>
                <a:rPr kumimoji="0" lang="en-US" sz="3200" b="1" kern="1200" cap="none" spc="0" normalizeH="0" baseline="0" noProof="1">
                  <a:solidFill>
                    <a:srgbClr val="CFBB89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+mn-ea"/>
                  <a:sym typeface="+mn-ea"/>
                </a:rPr>
                <a:t>~5的认识和加减法</a:t>
              </a:r>
              <a:endParaRPr kumimoji="0" lang="en-US" sz="3200" b="1" kern="1200" cap="none" spc="0" normalizeH="0" baseline="0" noProof="1">
                <a:solidFill>
                  <a:srgbClr val="CFBB89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pic>
          <p:nvPicPr>
            <p:cNvPr id="9223" name="图片 1" descr="标题页0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07" y="2274"/>
              <a:ext cx="2537" cy="97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8" name="椭圆 47"/>
            <p:cNvSpPr/>
            <p:nvPr/>
          </p:nvSpPr>
          <p:spPr>
            <a:xfrm>
              <a:off x="3391" y="2372"/>
              <a:ext cx="868" cy="880"/>
            </a:xfrm>
            <a:prstGeom prst="ellipse">
              <a:avLst/>
            </a:prstGeom>
            <a:gradFill>
              <a:gsLst>
                <a:gs pos="33000">
                  <a:schemeClr val="bg2">
                    <a:lumMod val="20000"/>
                    <a:lumOff val="80000"/>
                  </a:schemeClr>
                </a:gs>
                <a:gs pos="100000">
                  <a:schemeClr val="bg2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innerShdw blurRad="114300">
                <a:schemeClr val="bg2">
                  <a:lumMod val="60000"/>
                  <a:lumOff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4400" b="1" i="0" u="none" strike="noStrike" kern="1200" cap="none" spc="0" normalizeH="0" baseline="0" noProof="1">
                  <a:solidFill>
                    <a:srgbClr val="CFBB8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rPr>
                <a:t>3</a:t>
              </a:r>
              <a:endParaRPr kumimoji="0" lang="en-US" altLang="zh-CN" sz="4400" b="1" i="0" u="none" strike="noStrike" kern="1200" cap="none" spc="0" normalizeH="0" baseline="0" noProof="1">
                <a:solidFill>
                  <a:srgbClr val="CFBB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endParaRPr>
            </a:p>
          </p:txBody>
        </p:sp>
      </p:grpSp>
      <p:pic>
        <p:nvPicPr>
          <p:cNvPr id="9225" name="图片 2"/>
          <p:cNvPicPr/>
          <p:nvPr/>
        </p:nvPicPr>
        <p:blipFill>
          <a:blip r:embed="rId3"/>
          <a:stretch>
            <a:fillRect/>
          </a:stretch>
        </p:blipFill>
        <p:spPr>
          <a:xfrm>
            <a:off x="2332038" y="2919413"/>
            <a:ext cx="4679950" cy="34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6" name="文本框 1"/>
          <p:cNvSpPr txBox="1"/>
          <p:nvPr/>
        </p:nvSpPr>
        <p:spPr>
          <a:xfrm>
            <a:off x="1300163" y="3214688"/>
            <a:ext cx="6899275" cy="39846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  <a:scene3d>
              <a:camera prst="orthographicFront"/>
              <a:lightRig rig="threePt" dir="t"/>
            </a:scene3d>
          </a:bodyPr>
          <a:lstStyle/>
          <a:p>
            <a:pPr eaLnBrk="0" hangingPunct="0"/>
            <a:r>
              <a:rPr lang="zh-CN" altLang="en-US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</a:rPr>
              <a:t>复习导入—探究新知—课堂检测—课堂小结—课后作业</a:t>
            </a:r>
            <a:endParaRPr lang="zh-CN" altLang="en-US" sz="20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92500"/>
            <a:ext cx="1651000" cy="1651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3945" y="0"/>
            <a:ext cx="1710055" cy="171005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35075" y="325438"/>
            <a:ext cx="2665413" cy="3517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649"/>
          <a:stretch>
            <a:fillRect/>
          </a:stretch>
        </p:blipFill>
        <p:spPr>
          <a:xfrm>
            <a:off x="5087662" y="0"/>
            <a:ext cx="3387689" cy="3576637"/>
          </a:xfrm>
          <a:custGeom>
            <a:avLst/>
            <a:gdLst>
              <a:gd name="connsiteX0" fmla="*/ 0 w 3387689"/>
              <a:gd name="connsiteY0" fmla="*/ 0 h 3576638"/>
              <a:gd name="connsiteX1" fmla="*/ 2274527 w 3387689"/>
              <a:gd name="connsiteY1" fmla="*/ 0 h 3576638"/>
              <a:gd name="connsiteX2" fmla="*/ 2282158 w 3387689"/>
              <a:gd name="connsiteY2" fmla="*/ 633360 h 3576638"/>
              <a:gd name="connsiteX3" fmla="*/ 3081297 w 3387689"/>
              <a:gd name="connsiteY3" fmla="*/ 694832 h 3576638"/>
              <a:gd name="connsiteX4" fmla="*/ 3082177 w 3387689"/>
              <a:gd name="connsiteY4" fmla="*/ 629730 h 3576638"/>
              <a:gd name="connsiteX5" fmla="*/ 3387689 w 3387689"/>
              <a:gd name="connsiteY5" fmla="*/ 768281 h 3576638"/>
              <a:gd name="connsiteX6" fmla="*/ 3387689 w 3387689"/>
              <a:gd name="connsiteY6" fmla="*/ 3576638 h 3576638"/>
              <a:gd name="connsiteX7" fmla="*/ 0 w 3387689"/>
              <a:gd name="connsiteY7" fmla="*/ 3576638 h 3576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87689" h="3576638">
                <a:moveTo>
                  <a:pt x="0" y="0"/>
                </a:moveTo>
                <a:lnTo>
                  <a:pt x="2274527" y="0"/>
                </a:lnTo>
                <a:lnTo>
                  <a:pt x="2282158" y="633360"/>
                </a:lnTo>
                <a:lnTo>
                  <a:pt x="3081297" y="694832"/>
                </a:lnTo>
                <a:lnTo>
                  <a:pt x="3082177" y="629730"/>
                </a:lnTo>
                <a:lnTo>
                  <a:pt x="3387689" y="768281"/>
                </a:lnTo>
                <a:lnTo>
                  <a:pt x="3387689" y="3576638"/>
                </a:lnTo>
                <a:lnTo>
                  <a:pt x="0" y="3576638"/>
                </a:lnTo>
                <a:close/>
              </a:path>
            </a:pathLst>
          </a:custGeom>
        </p:spPr>
      </p:pic>
      <p:pic>
        <p:nvPicPr>
          <p:cNvPr id="23555" name="Picture 2"/>
          <p:cNvPicPr>
            <a:picLocks noChangeAspect="1"/>
          </p:cNvPicPr>
          <p:nvPr/>
        </p:nvPicPr>
        <p:blipFill>
          <a:blip r:embed="rId3"/>
          <a:srcRect l="26881" t="87480"/>
          <a:stretch>
            <a:fillRect/>
          </a:stretch>
        </p:blipFill>
        <p:spPr>
          <a:xfrm>
            <a:off x="3352800" y="3368675"/>
            <a:ext cx="3689350" cy="4746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Rectangle 27"/>
          <p:cNvSpPr>
            <a:spLocks noChangeArrowheads="1"/>
          </p:cNvSpPr>
          <p:nvPr/>
        </p:nvSpPr>
        <p:spPr bwMode="auto">
          <a:xfrm>
            <a:off x="3860800" y="3338513"/>
            <a:ext cx="384175" cy="523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1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7" name="Rectangle 27"/>
          <p:cNvSpPr>
            <a:spLocks noChangeArrowheads="1"/>
          </p:cNvSpPr>
          <p:nvPr/>
        </p:nvSpPr>
        <p:spPr bwMode="auto">
          <a:xfrm>
            <a:off x="4678363" y="3330575"/>
            <a:ext cx="384175" cy="523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2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8" name="Rectangle 27"/>
          <p:cNvSpPr>
            <a:spLocks noChangeArrowheads="1"/>
          </p:cNvSpPr>
          <p:nvPr/>
        </p:nvSpPr>
        <p:spPr bwMode="auto">
          <a:xfrm>
            <a:off x="5495925" y="3338513"/>
            <a:ext cx="384175" cy="523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3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9" name="Rectangle 27"/>
          <p:cNvSpPr>
            <a:spLocks noChangeArrowheads="1"/>
          </p:cNvSpPr>
          <p:nvPr/>
        </p:nvSpPr>
        <p:spPr bwMode="auto">
          <a:xfrm>
            <a:off x="6313488" y="3349625"/>
            <a:ext cx="385763" cy="523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4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290638" y="4046538"/>
            <a:ext cx="3238500" cy="682625"/>
            <a:chOff x="523876" y="3561992"/>
            <a:chExt cx="3238500" cy="683200"/>
          </a:xfrm>
        </p:grpSpPr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523876" y="3561992"/>
              <a:ext cx="3238500" cy="683200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342900" marR="0" lvl="0" indent="-3429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1C1C1C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  <a:sym typeface="+mn-ea"/>
                </a:rPr>
                <a:t>有</a:t>
              </a:r>
              <a:r>
                <a:rPr kumimoji="0" lang="zh-CN" altLang="en-US" sz="3600" b="1" i="0" u="none" strike="noStrike" kern="1200" cap="none" spc="0" normalizeH="0" baseline="0" noProof="0">
                  <a:ln>
                    <a:noFill/>
                  </a:ln>
                  <a:solidFill>
                    <a:srgbClr val="1C1C1C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  <a:sym typeface="+mn-ea"/>
                </a:rPr>
                <a:t>      </a:t>
              </a: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1C1C1C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  <a:sym typeface="+mn-ea"/>
                </a:rPr>
                <a:t>人排队。</a:t>
              </a: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endParaRPr>
            </a:p>
          </p:txBody>
        </p:sp>
        <p:sp>
          <p:nvSpPr>
            <p:cNvPr id="12" name="矩形 11"/>
            <p:cNvSpPr/>
            <p:nvPr/>
          </p:nvSpPr>
          <p:spPr bwMode="auto">
            <a:xfrm>
              <a:off x="1125539" y="3638256"/>
              <a:ext cx="541337" cy="54020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5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3" name="Rectangle 23"/>
          <p:cNvSpPr>
            <a:spLocks noChangeArrowheads="1"/>
          </p:cNvSpPr>
          <p:nvPr/>
        </p:nvSpPr>
        <p:spPr bwMode="auto">
          <a:xfrm>
            <a:off x="1960563" y="4070350"/>
            <a:ext cx="566738" cy="6461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4</a:t>
            </a: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875" y="685800"/>
            <a:ext cx="1268413" cy="27368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5613" name="组合 14"/>
          <p:cNvGrpSpPr/>
          <p:nvPr/>
        </p:nvGrpSpPr>
        <p:grpSpPr>
          <a:xfrm>
            <a:off x="76200" y="209550"/>
            <a:ext cx="2193925" cy="460375"/>
            <a:chOff x="120" y="330"/>
            <a:chExt cx="3455" cy="725"/>
          </a:xfrm>
        </p:grpSpPr>
        <p:pic>
          <p:nvPicPr>
            <p:cNvPr id="25614" name="图片 1" descr="正文页0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0" y="330"/>
              <a:ext cx="3196" cy="69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5615" name="文本框 3"/>
            <p:cNvSpPr txBox="1"/>
            <p:nvPr/>
          </p:nvSpPr>
          <p:spPr>
            <a:xfrm>
              <a:off x="240" y="330"/>
              <a:ext cx="3335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eaLnBrk="0" hangingPunct="0"/>
              <a:r>
                <a:rPr lang="zh-CN" altLang="en-US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探 究 新 知</a:t>
              </a:r>
              <a:endPara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06 -2.71605E-06 L -0.56077 -2.71605E-06" pathEditMode="relative" rAng="0" ptsTypes="AA">
                                      <p:cBhvr>
                                        <p:cTn id="6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06 -8.64198E-07 L -0.14497 -0.00093" pathEditMode="relative" rAng="0" ptsTypes="AA"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9" name="组合 1"/>
          <p:cNvGrpSpPr/>
          <p:nvPr/>
        </p:nvGrpSpPr>
        <p:grpSpPr>
          <a:xfrm>
            <a:off x="5084763" y="1354138"/>
            <a:ext cx="3781425" cy="2212975"/>
            <a:chOff x="5570140" y="1138589"/>
            <a:chExt cx="3781425" cy="2212722"/>
          </a:xfrm>
        </p:grpSpPr>
        <p:sp>
          <p:nvSpPr>
            <p:cNvPr id="27" name="Rectangle 16"/>
            <p:cNvSpPr>
              <a:spLocks noChangeArrowheads="1"/>
            </p:cNvSpPr>
            <p:nvPr/>
          </p:nvSpPr>
          <p:spPr bwMode="auto">
            <a:xfrm>
              <a:off x="5570140" y="1138589"/>
              <a:ext cx="3781425" cy="221272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  <a:sym typeface="+mn-ea"/>
                </a:rPr>
                <a:t>明明获得第     名，</a:t>
              </a: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  <a:sym typeface="+mn-ea"/>
                </a:rPr>
                <a:t>浩浩获得第     名，</a:t>
              </a: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  <a:sym typeface="+mn-ea"/>
                </a:rPr>
                <a:t>丁丁获得第     名。</a:t>
              </a: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endParaRPr>
            </a:p>
          </p:txBody>
        </p:sp>
        <p:sp>
          <p:nvSpPr>
            <p:cNvPr id="11" name="矩形 10"/>
            <p:cNvSpPr/>
            <p:nvPr/>
          </p:nvSpPr>
          <p:spPr bwMode="auto">
            <a:xfrm>
              <a:off x="7754540" y="1362400"/>
              <a:ext cx="469900" cy="468259"/>
            </a:xfrm>
            <a:prstGeom prst="rect">
              <a:avLst/>
            </a:prstGeom>
            <a:solidFill>
              <a:srgbClr val="FFFFD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矩形 14"/>
            <p:cNvSpPr/>
            <p:nvPr/>
          </p:nvSpPr>
          <p:spPr bwMode="auto">
            <a:xfrm>
              <a:off x="7754540" y="2057646"/>
              <a:ext cx="469900" cy="469846"/>
            </a:xfrm>
            <a:prstGeom prst="rect">
              <a:avLst/>
            </a:prstGeom>
            <a:solidFill>
              <a:srgbClr val="FFFFD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矩形 15"/>
            <p:cNvSpPr/>
            <p:nvPr/>
          </p:nvSpPr>
          <p:spPr bwMode="auto">
            <a:xfrm>
              <a:off x="7754540" y="2800511"/>
              <a:ext cx="469900" cy="469846"/>
            </a:xfrm>
            <a:prstGeom prst="rect">
              <a:avLst/>
            </a:prstGeom>
            <a:solidFill>
              <a:srgbClr val="FFFFD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7253288" y="2959100"/>
            <a:ext cx="498475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3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7242175" y="1519238"/>
            <a:ext cx="498475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1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25" name="Rectangle 18"/>
          <p:cNvSpPr>
            <a:spLocks noChangeArrowheads="1"/>
          </p:cNvSpPr>
          <p:nvPr/>
        </p:nvSpPr>
        <p:spPr bwMode="auto">
          <a:xfrm>
            <a:off x="7261225" y="2214563"/>
            <a:ext cx="479425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2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668338" y="1285875"/>
            <a:ext cx="682625" cy="63023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  <a:sym typeface="+mn-ea"/>
              </a:rPr>
              <a:t>1. </a:t>
            </a:r>
            <a:endParaRPr kumimoji="0" lang="zh-CN" altLang="zh-CN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  <a:sym typeface="+mn-ea"/>
            </a:endParaRPr>
          </a:p>
        </p:txBody>
      </p:sp>
      <p:pic>
        <p:nvPicPr>
          <p:cNvPr id="27658" name="Picture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17650" y="1082675"/>
            <a:ext cx="3254375" cy="275431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2" name="组合 11"/>
          <p:cNvGrpSpPr/>
          <p:nvPr/>
        </p:nvGrpSpPr>
        <p:grpSpPr>
          <a:xfrm>
            <a:off x="484188" y="3486150"/>
            <a:ext cx="9010650" cy="1341438"/>
            <a:chOff x="434934" y="3303721"/>
            <a:chExt cx="9011090" cy="1342095"/>
          </a:xfrm>
        </p:grpSpPr>
        <p:sp>
          <p:nvSpPr>
            <p:cNvPr id="13" name="AutoShape 27"/>
            <p:cNvSpPr>
              <a:spLocks noChangeArrowheads="1"/>
            </p:cNvSpPr>
            <p:nvPr/>
          </p:nvSpPr>
          <p:spPr bwMode="auto">
            <a:xfrm>
              <a:off x="1730397" y="3829592"/>
              <a:ext cx="7715627" cy="816224"/>
            </a:xfrm>
            <a:prstGeom prst="cloudCallout">
              <a:avLst>
                <a:gd name="adj1" fmla="val -51004"/>
                <a:gd name="adj2" fmla="val -40221"/>
              </a:avLst>
            </a:prstGeom>
            <a:solidFill>
              <a:schemeClr val="tx2">
                <a:lumMod val="60000"/>
                <a:lumOff val="40000"/>
              </a:schemeClr>
            </a:solidFill>
            <a:ln w="19050">
              <a:solidFill>
                <a:schemeClr val="accent1"/>
              </a:solidFill>
              <a:miter lim="800000"/>
            </a:ln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这3 位同学分别获得了第几名？</a:t>
              </a: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  <a:sym typeface="+mn-ea"/>
              </a:endParaRPr>
            </a:p>
          </p:txBody>
        </p:sp>
        <p:pic>
          <p:nvPicPr>
            <p:cNvPr id="27661" name="Picture 16" descr="C:\Users\Administrator\Desktop\图片3.png图片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4934" y="3303721"/>
              <a:ext cx="1212909" cy="1212426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27662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4188" y="723900"/>
            <a:ext cx="1676400" cy="63023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7663" name="组合 1"/>
          <p:cNvGrpSpPr/>
          <p:nvPr/>
        </p:nvGrpSpPr>
        <p:grpSpPr>
          <a:xfrm>
            <a:off x="76200" y="209550"/>
            <a:ext cx="2193925" cy="460375"/>
            <a:chOff x="120" y="330"/>
            <a:chExt cx="3455" cy="725"/>
          </a:xfrm>
        </p:grpSpPr>
        <p:pic>
          <p:nvPicPr>
            <p:cNvPr id="27664" name="图片 1" descr="正文页0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0" y="330"/>
              <a:ext cx="3196" cy="69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7665" name="文本框 2"/>
            <p:cNvSpPr txBox="1"/>
            <p:nvPr/>
          </p:nvSpPr>
          <p:spPr>
            <a:xfrm>
              <a:off x="240" y="330"/>
              <a:ext cx="3335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eaLnBrk="0" hangingPunct="0"/>
              <a:r>
                <a:rPr lang="zh-CN" altLang="en-US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课</a:t>
              </a:r>
              <a:r>
                <a:rPr lang="en-US" altLang="zh-CN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 </a:t>
              </a:r>
              <a:r>
                <a:rPr lang="zh-CN" altLang="en-US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堂</a:t>
              </a:r>
              <a:r>
                <a:rPr lang="en-US" altLang="zh-CN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 </a:t>
              </a:r>
              <a:r>
                <a:rPr lang="zh-CN" altLang="en-US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检</a:t>
              </a:r>
              <a:r>
                <a:rPr lang="en-US" altLang="zh-CN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 </a:t>
              </a:r>
              <a:r>
                <a:rPr lang="zh-CN" altLang="en-US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测</a:t>
              </a:r>
              <a:endPara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354138" y="1322388"/>
            <a:ext cx="6434138" cy="2360613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3" name="Text Box 12"/>
          <p:cNvSpPr txBox="1"/>
          <p:nvPr/>
        </p:nvSpPr>
        <p:spPr>
          <a:xfrm>
            <a:off x="1628775" y="1681163"/>
            <a:ext cx="5886450" cy="16414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indent="719455" defTabSz="914400">
              <a:lnSpc>
                <a:spcPct val="120000"/>
              </a:lnSpc>
              <a:buClrTx/>
              <a:buSzTx/>
              <a:buFontTx/>
              <a:buNone/>
            </a:pPr>
            <a:r>
              <a:rPr kumimoji="0" lang="zh-CN" altLang="en-US" sz="2800" kern="1200" cap="none" spc="0" normalizeH="0" baseline="0" noProof="0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“</a:t>
            </a:r>
            <a:r>
              <a:rPr kumimoji="0" lang="zh-CN" altLang="en-US" sz="2800" kern="1200" cap="none" spc="0" normalizeH="0" baseline="0" noProof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几个</a:t>
            </a:r>
            <a:r>
              <a:rPr kumimoji="0" lang="zh-CN" altLang="en-US" sz="2800" kern="1200" cap="none" spc="0" normalizeH="0" baseline="0" noProof="0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”表示</a:t>
            </a:r>
            <a:r>
              <a:rPr kumimoji="0" lang="zh-CN" altLang="en-US" sz="2800" kern="1200" cap="none" spc="0" normalizeH="0" baseline="0" noProof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事物数量的多少</a:t>
            </a:r>
            <a:r>
              <a:rPr kumimoji="0" lang="zh-CN" altLang="en-US" sz="2800" kern="1200" cap="none" spc="0" normalizeH="0" baseline="0" noProof="0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，“</a:t>
            </a:r>
            <a:r>
              <a:rPr kumimoji="0" lang="zh-CN" altLang="en-US" sz="2800" kern="1200" cap="none" spc="0" normalizeH="0" baseline="0" noProof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第几</a:t>
            </a:r>
            <a:r>
              <a:rPr kumimoji="0" lang="zh-CN" altLang="en-US" sz="2800" kern="1200" cap="none" spc="0" normalizeH="0" baseline="0" noProof="0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”表示</a:t>
            </a:r>
            <a:r>
              <a:rPr kumimoji="0" lang="zh-CN" altLang="en-US" sz="2800" kern="1200" cap="none" spc="0" normalizeH="0" baseline="0" noProof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事物排列的顺序</a:t>
            </a:r>
            <a:r>
              <a:rPr kumimoji="0" lang="zh-CN" altLang="en-US" sz="2800" kern="1200" cap="none" spc="0" normalizeH="0" baseline="0" noProof="0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，且这个事物只是这些数量中的一个。</a:t>
            </a:r>
            <a:endParaRPr kumimoji="0" lang="zh-CN" altLang="en-US" sz="2800" kern="1200" cap="none" spc="0" normalizeH="0" baseline="0" noProof="0"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grpSp>
        <p:nvGrpSpPr>
          <p:cNvPr id="29699" name="组合 10"/>
          <p:cNvGrpSpPr/>
          <p:nvPr/>
        </p:nvGrpSpPr>
        <p:grpSpPr>
          <a:xfrm>
            <a:off x="76200" y="209550"/>
            <a:ext cx="2193925" cy="460375"/>
            <a:chOff x="120" y="330"/>
            <a:chExt cx="3455" cy="725"/>
          </a:xfrm>
        </p:grpSpPr>
        <p:pic>
          <p:nvPicPr>
            <p:cNvPr id="29700" name="图片 1" descr="正文页0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0" y="330"/>
              <a:ext cx="3196" cy="69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9701" name="文本框 2"/>
            <p:cNvSpPr txBox="1"/>
            <p:nvPr/>
          </p:nvSpPr>
          <p:spPr>
            <a:xfrm>
              <a:off x="240" y="330"/>
              <a:ext cx="3335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eaLnBrk="0" hangingPunct="0"/>
              <a:r>
                <a:rPr lang="zh-CN" altLang="en-US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课 堂 小 结</a:t>
              </a:r>
              <a:endPara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1988" y="1711325"/>
            <a:ext cx="4789487" cy="26241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Rectangle 15"/>
          <p:cNvSpPr/>
          <p:nvPr/>
        </p:nvSpPr>
        <p:spPr>
          <a:xfrm>
            <a:off x="1633538" y="3757613"/>
            <a:ext cx="485775" cy="587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/>
            <a:r>
              <a:rPr lang="en-US" altLang="zh-CN" sz="32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endParaRPr lang="zh-CN" altLang="en-US" sz="32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" name="Rectangle 16"/>
          <p:cNvSpPr/>
          <p:nvPr/>
        </p:nvSpPr>
        <p:spPr>
          <a:xfrm>
            <a:off x="4789488" y="3759200"/>
            <a:ext cx="450850" cy="5857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/>
            <a:r>
              <a:rPr lang="en-US" altLang="zh-CN" sz="32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endParaRPr lang="zh-CN" altLang="en-US" sz="32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451475" y="209550"/>
            <a:ext cx="3163888" cy="2692400"/>
            <a:chOff x="5162281" y="278436"/>
            <a:chExt cx="3165497" cy="2690641"/>
          </a:xfrm>
        </p:grpSpPr>
        <p:sp>
          <p:nvSpPr>
            <p:cNvPr id="31" name="AutoShape 27"/>
            <p:cNvSpPr>
              <a:spLocks noChangeArrowheads="1"/>
            </p:cNvSpPr>
            <p:nvPr/>
          </p:nvSpPr>
          <p:spPr bwMode="auto">
            <a:xfrm>
              <a:off x="5162281" y="278436"/>
              <a:ext cx="3165497" cy="2690641"/>
            </a:xfrm>
            <a:prstGeom prst="cloudCallout">
              <a:avLst>
                <a:gd name="adj1" fmla="val 10595"/>
                <a:gd name="adj2" fmla="val 71524"/>
              </a:avLst>
            </a:prstGeom>
            <a:solidFill>
              <a:schemeClr val="tx2">
                <a:lumMod val="60000"/>
                <a:lumOff val="40000"/>
              </a:schemeClr>
            </a:solidFill>
            <a:ln w="19050">
              <a:solidFill>
                <a:schemeClr val="accent1"/>
              </a:solidFill>
              <a:miter lim="800000"/>
            </a:ln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  <a:sym typeface="+mn-ea"/>
                </a:rPr>
                <a:t>两个      里的数表示的意思一样吗？</a:t>
              </a: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  <a:sym typeface="+mn-ea"/>
              </a:endParaRPr>
            </a:p>
          </p:txBody>
        </p:sp>
        <p:sp>
          <p:nvSpPr>
            <p:cNvPr id="32" name="矩形 31"/>
            <p:cNvSpPr/>
            <p:nvPr/>
          </p:nvSpPr>
          <p:spPr bwMode="auto">
            <a:xfrm>
              <a:off x="6373085" y="837455"/>
              <a:ext cx="364639" cy="40673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D5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631825" y="1146175"/>
            <a:ext cx="682625" cy="63023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  <a:sym typeface="+mn-ea"/>
              </a:rPr>
              <a:t>1. </a:t>
            </a:r>
            <a:endParaRPr kumimoji="0" lang="zh-CN" altLang="zh-CN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  <a:sym typeface="+mn-ea"/>
            </a:endParaRPr>
          </a:p>
        </p:txBody>
      </p:sp>
      <p:pic>
        <p:nvPicPr>
          <p:cNvPr id="11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6263" y="2901950"/>
            <a:ext cx="1816100" cy="18161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1753" name="组合 10"/>
          <p:cNvGrpSpPr/>
          <p:nvPr/>
        </p:nvGrpSpPr>
        <p:grpSpPr>
          <a:xfrm>
            <a:off x="96838" y="209550"/>
            <a:ext cx="2193925" cy="460375"/>
            <a:chOff x="120" y="330"/>
            <a:chExt cx="3455" cy="725"/>
          </a:xfrm>
        </p:grpSpPr>
        <p:pic>
          <p:nvPicPr>
            <p:cNvPr id="31754" name="图片 1" descr="正文页0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0" y="330"/>
              <a:ext cx="3196" cy="69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1755" name="文本框 2"/>
            <p:cNvSpPr txBox="1"/>
            <p:nvPr/>
          </p:nvSpPr>
          <p:spPr>
            <a:xfrm>
              <a:off x="240" y="330"/>
              <a:ext cx="3335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eaLnBrk="0" hangingPunct="0"/>
              <a:r>
                <a:rPr lang="zh-CN" altLang="en-US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课 后</a:t>
              </a:r>
              <a:r>
                <a:rPr lang="en-US" altLang="zh-CN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 </a:t>
              </a:r>
              <a:r>
                <a:rPr lang="zh-CN" altLang="en-US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作</a:t>
              </a:r>
              <a:r>
                <a:rPr lang="en-US" altLang="zh-CN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 </a:t>
              </a:r>
              <a:r>
                <a:rPr lang="zh-CN" altLang="en-US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业</a:t>
              </a:r>
              <a:endPara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1"/>
          <p:cNvPicPr>
            <a:picLocks noChangeAspect="1"/>
          </p:cNvPicPr>
          <p:nvPr/>
        </p:nvPicPr>
        <p:blipFill>
          <a:blip r:embed="rId1"/>
          <a:srcRect r="60165"/>
          <a:stretch>
            <a:fillRect/>
          </a:stretch>
        </p:blipFill>
        <p:spPr>
          <a:xfrm>
            <a:off x="1450975" y="1430338"/>
            <a:ext cx="2500313" cy="18256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2770" name="Group 8"/>
          <p:cNvGrpSpPr/>
          <p:nvPr/>
        </p:nvGrpSpPr>
        <p:grpSpPr>
          <a:xfrm>
            <a:off x="4081463" y="1304925"/>
            <a:ext cx="2965450" cy="2351088"/>
            <a:chOff x="225" y="1564"/>
            <a:chExt cx="1868" cy="1481"/>
          </a:xfrm>
        </p:grpSpPr>
        <p:pic>
          <p:nvPicPr>
            <p:cNvPr id="32771" name="Picture 19" descr="79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25" y="1564"/>
              <a:ext cx="1868" cy="138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2772" name="TextBox 18"/>
            <p:cNvSpPr txBox="1"/>
            <p:nvPr/>
          </p:nvSpPr>
          <p:spPr>
            <a:xfrm>
              <a:off x="294" y="2715"/>
              <a:ext cx="973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algn="ctr"/>
              <a:r>
                <a:rPr lang="zh-CN" altLang="en-US" sz="2800" b="1">
                  <a:solidFill>
                    <a:srgbClr val="683F89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</a:t>
              </a:r>
              <a:r>
                <a:rPr lang="en-US" altLang="zh-CN" sz="2800">
                  <a:solidFill>
                    <a:srgbClr val="683F89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3</a:t>
              </a:r>
              <a:r>
                <a:rPr lang="zh-CN" altLang="en-US" sz="2800" b="1">
                  <a:solidFill>
                    <a:srgbClr val="683F89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个</a:t>
              </a:r>
              <a:endParaRPr lang="zh-CN" altLang="en-US" sz="2800" b="1">
                <a:solidFill>
                  <a:srgbClr val="683F89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2773" name="TextBox 19"/>
            <p:cNvSpPr txBox="1"/>
            <p:nvPr/>
          </p:nvSpPr>
          <p:spPr>
            <a:xfrm>
              <a:off x="1265" y="2707"/>
              <a:ext cx="697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lstStyle/>
            <a:p>
              <a:r>
                <a:rPr lang="zh-CN" altLang="en-US" sz="2800" b="1">
                  <a:solidFill>
                    <a:srgbClr val="683F89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</a:t>
              </a:r>
              <a:r>
                <a:rPr lang="en-US" altLang="zh-CN" sz="2800">
                  <a:solidFill>
                    <a:srgbClr val="683F89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4</a:t>
              </a:r>
              <a:r>
                <a:rPr lang="zh-CN" altLang="en-US" sz="2800" b="1">
                  <a:solidFill>
                    <a:srgbClr val="683F89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个</a:t>
              </a:r>
              <a:endParaRPr lang="zh-CN" altLang="en-US" sz="2800" b="1">
                <a:solidFill>
                  <a:srgbClr val="683F89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2774" name="TextBox 18"/>
          <p:cNvSpPr txBox="1"/>
          <p:nvPr/>
        </p:nvSpPr>
        <p:spPr>
          <a:xfrm>
            <a:off x="1136650" y="3122613"/>
            <a:ext cx="1544638" cy="5238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/>
            <a:r>
              <a:rPr lang="zh-CN" altLang="en-US" sz="2800" b="1">
                <a:solidFill>
                  <a:srgbClr val="683F8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sz="2800">
                <a:solidFill>
                  <a:srgbClr val="683F8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1</a:t>
            </a:r>
            <a:r>
              <a:rPr lang="zh-CN" altLang="en-US" sz="2800" b="1">
                <a:solidFill>
                  <a:srgbClr val="683F8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个</a:t>
            </a:r>
            <a:endParaRPr lang="zh-CN" altLang="en-US" sz="2800" b="1">
              <a:solidFill>
                <a:srgbClr val="683F8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775" name="TextBox 18"/>
          <p:cNvSpPr txBox="1"/>
          <p:nvPr/>
        </p:nvSpPr>
        <p:spPr>
          <a:xfrm>
            <a:off x="2763838" y="3127375"/>
            <a:ext cx="1544637" cy="5238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/>
            <a:r>
              <a:rPr lang="zh-CN" altLang="en-US" sz="2800" b="1">
                <a:solidFill>
                  <a:srgbClr val="683F8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sz="2800">
                <a:solidFill>
                  <a:srgbClr val="683F8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2</a:t>
            </a:r>
            <a:r>
              <a:rPr lang="zh-CN" altLang="en-US" sz="2800" b="1">
                <a:solidFill>
                  <a:srgbClr val="683F8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个</a:t>
            </a:r>
            <a:endParaRPr lang="zh-CN" altLang="en-US" sz="2800" b="1">
              <a:solidFill>
                <a:srgbClr val="683F8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776" name="TextBox 18"/>
          <p:cNvSpPr txBox="1"/>
          <p:nvPr/>
        </p:nvSpPr>
        <p:spPr>
          <a:xfrm>
            <a:off x="6919913" y="3108325"/>
            <a:ext cx="1436687" cy="5238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/>
            <a:r>
              <a:rPr lang="zh-CN" altLang="en-US" sz="2800" b="1">
                <a:solidFill>
                  <a:srgbClr val="683F8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sz="2800">
                <a:solidFill>
                  <a:srgbClr val="683F8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5</a:t>
            </a:r>
            <a:r>
              <a:rPr lang="zh-CN" altLang="en-US" sz="2800" b="1">
                <a:solidFill>
                  <a:srgbClr val="683F8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个</a:t>
            </a:r>
            <a:endParaRPr lang="zh-CN" altLang="en-US" sz="2800" b="1">
              <a:solidFill>
                <a:srgbClr val="683F8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52438" y="3716338"/>
            <a:ext cx="8024812" cy="1092200"/>
            <a:chOff x="287337" y="3812538"/>
            <a:chExt cx="8024496" cy="1093269"/>
          </a:xfrm>
        </p:grpSpPr>
        <p:sp>
          <p:nvSpPr>
            <p:cNvPr id="13" name="Rectangle 2"/>
            <p:cNvSpPr>
              <a:spLocks noChangeArrowheads="1"/>
            </p:cNvSpPr>
            <p:nvPr/>
          </p:nvSpPr>
          <p:spPr bwMode="auto">
            <a:xfrm>
              <a:off x="287337" y="3820796"/>
              <a:ext cx="8024496" cy="1085011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marL="0" marR="0" lvl="0" indent="72009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  <a:sym typeface="+mn-ea"/>
                </a:rPr>
                <a:t> </a:t>
              </a:r>
              <a:r>
                <a:rPr kumimoji="0" lang="zh-CN" altLang="en-US" sz="2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遮（</a:t>
              </a:r>
              <a:r>
                <a:rPr kumimoji="0" lang="en-US" altLang="zh-CN" sz="2800" b="0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zhē</a:t>
              </a:r>
              <a:r>
                <a:rPr kumimoji="0" lang="zh-CN" altLang="en-US" sz="2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）住的是第    个和第    个，遮住了    个。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sp>
          <p:nvSpPr>
            <p:cNvPr id="32779" name="Rectangle 3"/>
            <p:cNvSpPr/>
            <p:nvPr/>
          </p:nvSpPr>
          <p:spPr>
            <a:xfrm>
              <a:off x="2890838" y="3894138"/>
              <a:ext cx="2449512" cy="85090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/>
            <a:lstStyle/>
            <a:p>
              <a:endParaRPr lang="zh-CN" altLang="en-US" sz="3200">
                <a:solidFill>
                  <a:srgbClr val="1C1C1C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8" name="矩形 27"/>
            <p:cNvSpPr/>
            <p:nvPr/>
          </p:nvSpPr>
          <p:spPr bwMode="auto">
            <a:xfrm>
              <a:off x="4346575" y="3818254"/>
              <a:ext cx="539750" cy="53996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5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矩形 28"/>
            <p:cNvSpPr/>
            <p:nvPr/>
          </p:nvSpPr>
          <p:spPr bwMode="auto">
            <a:xfrm>
              <a:off x="6072188" y="3812538"/>
              <a:ext cx="539750" cy="53996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5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" name="矩形 29"/>
            <p:cNvSpPr/>
            <p:nvPr/>
          </p:nvSpPr>
          <p:spPr bwMode="auto">
            <a:xfrm>
              <a:off x="775334" y="4319469"/>
              <a:ext cx="541338" cy="53996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5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1" name="Rectangle 10"/>
          <p:cNvSpPr/>
          <p:nvPr/>
        </p:nvSpPr>
        <p:spPr>
          <a:xfrm>
            <a:off x="4484688" y="3729038"/>
            <a:ext cx="592137" cy="584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/>
            <a:r>
              <a:rPr lang="en-US" altLang="zh-CN" sz="32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endParaRPr lang="zh-CN" altLang="en-US" sz="32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" name="Rectangle 11"/>
          <p:cNvSpPr/>
          <p:nvPr/>
        </p:nvSpPr>
        <p:spPr>
          <a:xfrm>
            <a:off x="6186488" y="3716338"/>
            <a:ext cx="590550" cy="5857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/>
            <a:r>
              <a:rPr lang="en-US" altLang="zh-CN" sz="32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endParaRPr lang="zh-CN" altLang="en-US" sz="32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" name="Rectangle 12"/>
          <p:cNvSpPr/>
          <p:nvPr/>
        </p:nvSpPr>
        <p:spPr>
          <a:xfrm>
            <a:off x="914400" y="4222750"/>
            <a:ext cx="592138" cy="5857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/>
            <a:r>
              <a:rPr lang="en-US" altLang="zh-CN" sz="32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endParaRPr lang="zh-CN" altLang="en-US" sz="32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2786" name="Picture 21"/>
          <p:cNvPicPr>
            <a:picLocks noChangeAspect="1"/>
          </p:cNvPicPr>
          <p:nvPr/>
        </p:nvPicPr>
        <p:blipFill>
          <a:blip r:embed="rId1"/>
          <a:srcRect l="90082"/>
          <a:stretch>
            <a:fillRect/>
          </a:stretch>
        </p:blipFill>
        <p:spPr>
          <a:xfrm>
            <a:off x="7100888" y="1308100"/>
            <a:ext cx="622300" cy="18256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" name="组合 3"/>
          <p:cNvGrpSpPr/>
          <p:nvPr/>
        </p:nvGrpSpPr>
        <p:grpSpPr>
          <a:xfrm>
            <a:off x="3883025" y="1300163"/>
            <a:ext cx="3138488" cy="2309812"/>
            <a:chOff x="3867748" y="1351106"/>
            <a:chExt cx="3138586" cy="2310834"/>
          </a:xfrm>
        </p:grpSpPr>
        <p:sp>
          <p:nvSpPr>
            <p:cNvPr id="3" name="矩形 2"/>
            <p:cNvSpPr/>
            <p:nvPr/>
          </p:nvSpPr>
          <p:spPr>
            <a:xfrm>
              <a:off x="4288449" y="3152128"/>
              <a:ext cx="2546430" cy="509812"/>
            </a:xfrm>
            <a:prstGeom prst="rect">
              <a:avLst/>
            </a:prstGeom>
            <a:solidFill>
              <a:srgbClr val="FFFC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32789" name="Picture 21" descr="80"/>
            <p:cNvPicPr>
              <a:picLocks noChangeAspect="1"/>
            </p:cNvPicPr>
            <p:nvPr/>
          </p:nvPicPr>
          <p:blipFill>
            <a:blip r:embed="rId1"/>
            <a:srcRect l="41920" r="10374"/>
            <a:stretch>
              <a:fillRect/>
            </a:stretch>
          </p:blipFill>
          <p:spPr>
            <a:xfrm>
              <a:off x="3867748" y="1351106"/>
              <a:ext cx="3138586" cy="191295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31825" y="1146175"/>
            <a:ext cx="682625" cy="63023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  <a:sym typeface="+mn-ea"/>
              </a:rPr>
              <a:t>2. </a:t>
            </a:r>
            <a:endParaRPr kumimoji="0" lang="zh-CN" altLang="zh-CN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  <a:sym typeface="+mn-ea"/>
            </a:endParaRPr>
          </a:p>
        </p:txBody>
      </p:sp>
      <p:grpSp>
        <p:nvGrpSpPr>
          <p:cNvPr id="32791" name="组合 10"/>
          <p:cNvGrpSpPr/>
          <p:nvPr/>
        </p:nvGrpSpPr>
        <p:grpSpPr>
          <a:xfrm>
            <a:off x="76200" y="209550"/>
            <a:ext cx="2193925" cy="460375"/>
            <a:chOff x="120" y="330"/>
            <a:chExt cx="3455" cy="725"/>
          </a:xfrm>
        </p:grpSpPr>
        <p:pic>
          <p:nvPicPr>
            <p:cNvPr id="32792" name="图片 1" descr="正文页0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0" y="330"/>
              <a:ext cx="3196" cy="69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2793" name="文本框 2"/>
            <p:cNvSpPr txBox="1"/>
            <p:nvPr/>
          </p:nvSpPr>
          <p:spPr>
            <a:xfrm>
              <a:off x="240" y="330"/>
              <a:ext cx="3335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eaLnBrk="0" hangingPunct="0"/>
              <a:r>
                <a:rPr lang="zh-CN" altLang="en-US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课 后</a:t>
              </a:r>
              <a:r>
                <a:rPr lang="en-US" altLang="zh-CN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 </a:t>
              </a:r>
              <a:r>
                <a:rPr lang="zh-CN" altLang="en-US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作</a:t>
              </a:r>
              <a:r>
                <a:rPr lang="en-US" altLang="zh-CN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 </a:t>
              </a:r>
              <a:r>
                <a:rPr lang="zh-CN" altLang="en-US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业</a:t>
              </a:r>
              <a:endPara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8575"/>
          <a:stretch>
            <a:fillRect/>
          </a:stretch>
        </p:blipFill>
        <p:spPr>
          <a:xfrm>
            <a:off x="1620838" y="738188"/>
            <a:ext cx="3827462" cy="1390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2916238" y="3414713"/>
            <a:ext cx="2449513" cy="8509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520700" y="2401888"/>
            <a:ext cx="8277225" cy="23939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（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  <a:sym typeface="+mn-ea"/>
              </a:rPr>
              <a:t>1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）把左边的 </a:t>
            </a: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4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只小鸟圈起来。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（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  <a:sym typeface="+mn-ea"/>
              </a:rPr>
              <a:t>2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）从左边数，给第 </a:t>
            </a: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4 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只小鸟涂上颜色。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（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  <a:sym typeface="+mn-ea"/>
              </a:rPr>
              <a:t>3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）从右边数的第</a:t>
            </a: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1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只小鸟飞走了，还剩</a:t>
            </a:r>
            <a:r>
              <a:rPr kumimoji="0" lang="zh-CN" altLang="en-US" sz="4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□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只小鸟。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14" name="Rectangle 15"/>
          <p:cNvSpPr>
            <a:spLocks noChangeArrowheads="1"/>
          </p:cNvSpPr>
          <p:nvPr/>
        </p:nvSpPr>
        <p:spPr bwMode="auto">
          <a:xfrm>
            <a:off x="7970838" y="3548063"/>
            <a:ext cx="511175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4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pic>
        <p:nvPicPr>
          <p:cNvPr id="16" name="Picture 12"/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89588" y="814388"/>
            <a:ext cx="1047750" cy="1346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圆角矩形 31"/>
          <p:cNvSpPr/>
          <p:nvPr/>
        </p:nvSpPr>
        <p:spPr>
          <a:xfrm>
            <a:off x="1392238" y="644525"/>
            <a:ext cx="4056062" cy="1577975"/>
          </a:xfrm>
          <a:prstGeom prst="roundRect">
            <a:avLst>
              <a:gd name="adj" fmla="val 16667"/>
            </a:avLst>
          </a:prstGeom>
          <a:noFill/>
          <a:ln w="25400" cap="flat" cmpd="dbl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pic>
        <p:nvPicPr>
          <p:cNvPr id="19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0550" y="1016000"/>
            <a:ext cx="965200" cy="1055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6088" y="1049338"/>
            <a:ext cx="1111250" cy="768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796925" y="836613"/>
            <a:ext cx="595313" cy="58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n-cs"/>
                <a:sym typeface="+mn-ea"/>
              </a:rPr>
              <a:t>3. 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057400" y="2416175"/>
            <a:ext cx="796925" cy="517525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344863" y="2420938"/>
            <a:ext cx="1495425" cy="517525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057400" y="2997200"/>
            <a:ext cx="796925" cy="51593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092575" y="2979738"/>
            <a:ext cx="1273175" cy="517525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057400" y="3598863"/>
            <a:ext cx="796925" cy="517525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678238" y="3598863"/>
            <a:ext cx="1058863" cy="51593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4832" name="组合 10"/>
          <p:cNvGrpSpPr/>
          <p:nvPr/>
        </p:nvGrpSpPr>
        <p:grpSpPr>
          <a:xfrm>
            <a:off x="76200" y="209550"/>
            <a:ext cx="2193925" cy="460375"/>
            <a:chOff x="120" y="330"/>
            <a:chExt cx="3455" cy="725"/>
          </a:xfrm>
        </p:grpSpPr>
        <p:pic>
          <p:nvPicPr>
            <p:cNvPr id="34833" name="图片 1" descr="正文页0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0" y="330"/>
              <a:ext cx="3196" cy="69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4834" name="文本框 2"/>
            <p:cNvSpPr txBox="1"/>
            <p:nvPr/>
          </p:nvSpPr>
          <p:spPr>
            <a:xfrm>
              <a:off x="240" y="330"/>
              <a:ext cx="3335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eaLnBrk="0" hangingPunct="0"/>
              <a:r>
                <a:rPr lang="zh-CN" altLang="en-US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课 后</a:t>
              </a:r>
              <a:r>
                <a:rPr lang="en-US" altLang="zh-CN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 </a:t>
              </a:r>
              <a:r>
                <a:rPr lang="zh-CN" altLang="en-US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作</a:t>
              </a:r>
              <a:r>
                <a:rPr lang="en-US" altLang="zh-CN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 </a:t>
              </a:r>
              <a:r>
                <a:rPr lang="zh-CN" altLang="en-US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业</a:t>
              </a:r>
              <a:endPara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pic>
        <p:nvPicPr>
          <p:cNvPr id="34835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0287000" y="107442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06 -3.7037E-06 L 0.28768 -0.38364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00" y="-19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2" grpId="0"/>
      <p:bldP spid="2" grpId="1"/>
      <p:bldP spid="13" grpId="0"/>
      <p:bldP spid="13" grpId="1"/>
      <p:bldP spid="15" grpId="0"/>
      <p:bldP spid="15" grpId="1"/>
      <p:bldP spid="18" grpId="0"/>
      <p:bldP spid="18" grpId="1"/>
      <p:bldP spid="21" grpId="0"/>
      <p:bldP spid="21" grpId="1"/>
      <p:bldP spid="22" grpId="0"/>
      <p:bldP spid="2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5" name="组合 1"/>
          <p:cNvGrpSpPr/>
          <p:nvPr/>
        </p:nvGrpSpPr>
        <p:grpSpPr>
          <a:xfrm>
            <a:off x="152400" y="139700"/>
            <a:ext cx="2209800" cy="530225"/>
            <a:chOff x="240" y="581"/>
            <a:chExt cx="3479" cy="834"/>
          </a:xfrm>
        </p:grpSpPr>
        <p:pic>
          <p:nvPicPr>
            <p:cNvPr id="11266" name="图片 1" descr="正文页0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40" y="581"/>
              <a:ext cx="3479" cy="83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267" name="文本框 7"/>
            <p:cNvSpPr txBox="1"/>
            <p:nvPr/>
          </p:nvSpPr>
          <p:spPr>
            <a:xfrm>
              <a:off x="360" y="690"/>
              <a:ext cx="2958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algn="dist" eaLnBrk="0" hangingPunct="0"/>
              <a:r>
                <a:rPr lang="zh-CN" altLang="en-US" sz="2400" b="1">
                  <a:solidFill>
                    <a:schemeClr val="bg1"/>
                  </a:solidFill>
                  <a:latin typeface="幼圆" panose="02010509060101010101" charset="-122"/>
                  <a:ea typeface="幼圆" panose="02010509060101010101" charset="-122"/>
                </a:rPr>
                <a:t>教学目标</a:t>
              </a:r>
              <a:endParaRPr lang="zh-CN" altLang="en-US" sz="2400" b="1">
                <a:solidFill>
                  <a:schemeClr val="bg1"/>
                </a:solidFill>
                <a:latin typeface="幼圆" panose="02010509060101010101" charset="-122"/>
                <a:ea typeface="幼圆" panose="02010509060101010101" charset="-122"/>
              </a:endParaRPr>
            </a:p>
          </p:txBody>
        </p:sp>
      </p:grpSp>
      <p:sp>
        <p:nvSpPr>
          <p:cNvPr id="11268" name="文本框 2"/>
          <p:cNvSpPr txBox="1"/>
          <p:nvPr/>
        </p:nvSpPr>
        <p:spPr>
          <a:xfrm>
            <a:off x="533400" y="819150"/>
            <a:ext cx="8413750" cy="1752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1219200" eaLnBrk="0" hangingPunct="0"/>
            <a:r>
              <a:rPr lang="zh-CN" altLang="zh-CN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>
                <a:latin typeface="Arial" panose="020B0604020202020204" pitchFamily="34" charset="0"/>
                <a:ea typeface="黑体" panose="02010609060101010101" pitchFamily="49" charset="-122"/>
              </a:rPr>
              <a:t>.初步理解基数、序数的含义，能正确区分几个和第几。</a:t>
            </a:r>
            <a:endParaRPr lang="zh-CN" altLang="en-US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defTabSz="1219200" eaLnBrk="0" hangingPunct="0"/>
            <a:endParaRPr lang="zh-CN" altLang="en-US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defTabSz="1219200" eaLnBrk="0" hangingPunct="0"/>
            <a:r>
              <a:rPr lang="zh-CN" altLang="en-US">
                <a:latin typeface="Arial" panose="020B0604020202020204" pitchFamily="34" charset="0"/>
                <a:ea typeface="黑体" panose="02010609060101010101" pitchFamily="49" charset="-122"/>
              </a:rPr>
              <a:t>2.能在具体的情境中说明相关物体有几个和某个物体是第几个，培养学生的观察能力、语言表达与交流的能力。</a:t>
            </a:r>
            <a:endParaRPr lang="zh-CN" altLang="en-US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defTabSz="1219200" eaLnBrk="0" hangingPunct="0"/>
            <a:endParaRPr lang="zh-CN" altLang="en-US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defTabSz="1219200" eaLnBrk="0" hangingPunct="0"/>
            <a:r>
              <a:rPr lang="zh-CN" altLang="en-US">
                <a:latin typeface="Arial" panose="020B0604020202020204" pitchFamily="34" charset="0"/>
                <a:ea typeface="黑体" panose="02010609060101010101" pitchFamily="49" charset="-122"/>
              </a:rPr>
              <a:t>3.初步体会从不同角度看待事物的方法，初步积累观察经验。</a:t>
            </a:r>
            <a:endParaRPr lang="zh-CN" altLang="en-US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1269" name="文本框 3"/>
          <p:cNvSpPr txBox="1"/>
          <p:nvPr/>
        </p:nvSpPr>
        <p:spPr>
          <a:xfrm>
            <a:off x="152400" y="2571750"/>
            <a:ext cx="2701925" cy="4000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zh-CN" altLang="en-US" sz="2000" b="1">
                <a:solidFill>
                  <a:srgbClr val="C00000"/>
                </a:solidFill>
                <a:latin typeface="幼圆" panose="02010509060101010101" charset="-122"/>
                <a:ea typeface="幼圆" panose="02010509060101010101" charset="-122"/>
                <a:sym typeface="黑体" panose="02010609060101010101" pitchFamily="49" charset="-122"/>
              </a:rPr>
              <a:t>教学重难点</a:t>
            </a:r>
            <a:r>
              <a:rPr lang="en-US" altLang="zh-CN" sz="2000" b="1">
                <a:solidFill>
                  <a:srgbClr val="C00000"/>
                </a:solidFill>
                <a:latin typeface="幼圆" panose="02010509060101010101" charset="-122"/>
                <a:ea typeface="幼圆" panose="02010509060101010101" charset="-122"/>
                <a:sym typeface="黑体" panose="02010609060101010101" pitchFamily="49" charset="-122"/>
              </a:rPr>
              <a:t>:</a:t>
            </a:r>
            <a:endParaRPr lang="en-US" altLang="zh-CN" sz="2000" b="1">
              <a:solidFill>
                <a:srgbClr val="C00000"/>
              </a:solidFill>
              <a:latin typeface="幼圆" panose="02010509060101010101" charset="-122"/>
              <a:ea typeface="幼圆" panose="02010509060101010101" charset="-122"/>
              <a:sym typeface="黑体" panose="02010609060101010101" pitchFamily="49" charset="-122"/>
            </a:endParaRPr>
          </a:p>
        </p:txBody>
      </p:sp>
      <p:sp>
        <p:nvSpPr>
          <p:cNvPr id="11270" name="文本框 4"/>
          <p:cNvSpPr txBox="1"/>
          <p:nvPr/>
        </p:nvSpPr>
        <p:spPr>
          <a:xfrm>
            <a:off x="546100" y="3028950"/>
            <a:ext cx="8274050" cy="9223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zh-CN" altLang="zh-CN">
                <a:latin typeface="Arial" panose="020B0604020202020204" pitchFamily="34" charset="0"/>
                <a:ea typeface="宋体" panose="02010600030101010101" pitchFamily="2" charset="-122"/>
              </a:rPr>
              <a:t>1.</a:t>
            </a:r>
            <a:r>
              <a:rPr lang="zh-CN" altLang="en-US">
                <a:latin typeface="Arial" panose="020B0604020202020204" pitchFamily="34" charset="0"/>
                <a:ea typeface="黑体" panose="02010609060101010101" pitchFamily="49" charset="-122"/>
              </a:rPr>
              <a:t>认识几和第几。</a:t>
            </a:r>
            <a:endParaRPr lang="zh-CN" altLang="en-US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eaLnBrk="0" hangingPunct="0"/>
            <a:endParaRPr lang="en-US" altLang="zh-CN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eaLnBrk="0" hangingPunct="0"/>
            <a:r>
              <a:rPr lang="en-US" altLang="zh-CN">
                <a:latin typeface="Arial" panose="020B0604020202020204" pitchFamily="34" charset="0"/>
                <a:ea typeface="黑体" panose="02010609060101010101" pitchFamily="49" charset="-122"/>
              </a:rPr>
              <a:t>2.</a:t>
            </a:r>
            <a:r>
              <a:rPr lang="zh-CN" altLang="en-US">
                <a:latin typeface="Arial" panose="020B0604020202020204" pitchFamily="34" charset="0"/>
                <a:ea typeface="黑体" panose="02010609060101010101" pitchFamily="49" charset="-122"/>
              </a:rPr>
              <a:t>区分几和第几的不同含义。</a:t>
            </a:r>
            <a:endParaRPr lang="zh-CN" altLang="en-US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5"/>
          <p:cNvPicPr>
            <a:picLocks noChangeAspect="1"/>
          </p:cNvPicPr>
          <p:nvPr/>
        </p:nvPicPr>
        <p:blipFill>
          <a:blip r:embed="rId1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4565" t="4556"/>
          <a:stretch>
            <a:fillRect/>
          </a:stretch>
        </p:blipFill>
        <p:spPr>
          <a:xfrm>
            <a:off x="4622800" y="1838325"/>
            <a:ext cx="1101725" cy="1450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0" name="Picture 1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10388" y="1573213"/>
            <a:ext cx="1800225" cy="1838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1" name="Picture 1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92263" y="1844675"/>
            <a:ext cx="1254125" cy="1438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2" name="Picture 1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51525" y="1628775"/>
            <a:ext cx="1123950" cy="1654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3" name="Picture 1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97213" y="1758950"/>
            <a:ext cx="1274762" cy="1652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" name="Picture 20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35263" y="3548063"/>
            <a:ext cx="611187" cy="803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" name="Picture 21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8375" y="3565525"/>
            <a:ext cx="781050" cy="795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" name="Picture 22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51350" y="3549650"/>
            <a:ext cx="720725" cy="828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" name="Picture 23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08600" y="3402013"/>
            <a:ext cx="760413" cy="1117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" name="Picture 24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73788" y="3408363"/>
            <a:ext cx="817562" cy="1057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" name="AutoShape 27"/>
          <p:cNvSpPr>
            <a:spLocks noChangeArrowheads="1"/>
          </p:cNvSpPr>
          <p:nvPr/>
        </p:nvSpPr>
        <p:spPr bwMode="auto">
          <a:xfrm>
            <a:off x="1590675" y="352425"/>
            <a:ext cx="7419975" cy="828675"/>
          </a:xfrm>
          <a:prstGeom prst="cloudCallout">
            <a:avLst>
              <a:gd name="adj1" fmla="val -46799"/>
              <a:gd name="adj2" fmla="val 62470"/>
            </a:avLst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accent1"/>
            </a:solidFill>
            <a:miter lim="800000"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你能给这些数字宝宝排排队吗？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41" name="Picture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6588" y="808038"/>
            <a:ext cx="1454150" cy="145256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2301" name="组合 1"/>
          <p:cNvGrpSpPr/>
          <p:nvPr/>
        </p:nvGrpSpPr>
        <p:grpSpPr>
          <a:xfrm>
            <a:off x="9525" y="79375"/>
            <a:ext cx="2193925" cy="460375"/>
            <a:chOff x="120" y="330"/>
            <a:chExt cx="3455" cy="725"/>
          </a:xfrm>
        </p:grpSpPr>
        <p:pic>
          <p:nvPicPr>
            <p:cNvPr id="12302" name="图片 1" descr="正文页01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20" y="330"/>
              <a:ext cx="3196" cy="69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303" name="文本框 8"/>
            <p:cNvSpPr txBox="1"/>
            <p:nvPr/>
          </p:nvSpPr>
          <p:spPr>
            <a:xfrm>
              <a:off x="240" y="330"/>
              <a:ext cx="3335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eaLnBrk="0" hangingPunct="0"/>
              <a:r>
                <a:rPr lang="zh-CN" altLang="en-US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复</a:t>
              </a:r>
              <a:r>
                <a:rPr lang="en-US" altLang="zh-CN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 </a:t>
              </a:r>
              <a:r>
                <a:rPr lang="zh-CN" altLang="en-US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习</a:t>
              </a:r>
              <a:r>
                <a:rPr lang="en-US" altLang="zh-CN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 导 入</a:t>
              </a:r>
              <a:endPara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79713" y="2808288"/>
            <a:ext cx="817562" cy="10588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41738" y="2822575"/>
            <a:ext cx="744537" cy="10937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" name="Picture 2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54550" y="2957513"/>
            <a:ext cx="736600" cy="847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" name="Picture 2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11800" y="2974975"/>
            <a:ext cx="796925" cy="812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" name="Picture 20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24625" y="3006725"/>
            <a:ext cx="601663" cy="790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" name="AutoShape 27"/>
          <p:cNvSpPr>
            <a:spLocks noChangeArrowheads="1"/>
          </p:cNvSpPr>
          <p:nvPr/>
        </p:nvSpPr>
        <p:spPr bwMode="auto">
          <a:xfrm>
            <a:off x="2351088" y="539750"/>
            <a:ext cx="5592763" cy="1414463"/>
          </a:xfrm>
          <a:prstGeom prst="cloudCallout">
            <a:avLst>
              <a:gd name="adj1" fmla="val -59049"/>
              <a:gd name="adj2" fmla="val 20218"/>
            </a:avLst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accent1"/>
            </a:solidFill>
            <a:miter lim="800000"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这些数字宝宝是按什么顺序在排队呢？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  <a:sym typeface="+mn-ea"/>
            </a:endParaRPr>
          </a:p>
        </p:txBody>
      </p:sp>
      <p:pic>
        <p:nvPicPr>
          <p:cNvPr id="29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7088" y="857250"/>
            <a:ext cx="1524000" cy="152241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4344" name="组合 1"/>
          <p:cNvGrpSpPr/>
          <p:nvPr/>
        </p:nvGrpSpPr>
        <p:grpSpPr>
          <a:xfrm>
            <a:off x="9525" y="79375"/>
            <a:ext cx="2193925" cy="460375"/>
            <a:chOff x="120" y="330"/>
            <a:chExt cx="3455" cy="725"/>
          </a:xfrm>
        </p:grpSpPr>
        <p:pic>
          <p:nvPicPr>
            <p:cNvPr id="14345" name="图片 1" descr="正文页0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0" y="330"/>
              <a:ext cx="3196" cy="69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46" name="文本框 8"/>
            <p:cNvSpPr txBox="1"/>
            <p:nvPr/>
          </p:nvSpPr>
          <p:spPr>
            <a:xfrm>
              <a:off x="240" y="330"/>
              <a:ext cx="3335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eaLnBrk="0" hangingPunct="0"/>
              <a:r>
                <a:rPr lang="zh-CN" altLang="en-US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复</a:t>
              </a:r>
              <a:r>
                <a:rPr lang="en-US" altLang="zh-CN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 </a:t>
              </a:r>
              <a:r>
                <a:rPr lang="zh-CN" altLang="en-US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习</a:t>
              </a:r>
              <a:r>
                <a:rPr lang="en-US" altLang="zh-CN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 导 入</a:t>
              </a:r>
              <a:endPara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1"/>
          <a:srcRect r="59811" b="10041"/>
          <a:stretch>
            <a:fillRect/>
          </a:stretch>
        </p:blipFill>
        <p:spPr bwMode="auto">
          <a:xfrm>
            <a:off x="894874" y="1026313"/>
            <a:ext cx="2092959" cy="2882087"/>
          </a:xfrm>
          <a:custGeom>
            <a:avLst/>
            <a:gdLst>
              <a:gd name="connsiteX0" fmla="*/ 0 w 2024379"/>
              <a:gd name="connsiteY0" fmla="*/ 0 h 2787650"/>
              <a:gd name="connsiteX1" fmla="*/ 2024379 w 2024379"/>
              <a:gd name="connsiteY1" fmla="*/ 0 h 2787650"/>
              <a:gd name="connsiteX2" fmla="*/ 2024379 w 2024379"/>
              <a:gd name="connsiteY2" fmla="*/ 1583690 h 2787650"/>
              <a:gd name="connsiteX3" fmla="*/ 1963419 w 2024379"/>
              <a:gd name="connsiteY3" fmla="*/ 1583690 h 2787650"/>
              <a:gd name="connsiteX4" fmla="*/ 1963419 w 2024379"/>
              <a:gd name="connsiteY4" fmla="*/ 2078990 h 2787650"/>
              <a:gd name="connsiteX5" fmla="*/ 2024379 w 2024379"/>
              <a:gd name="connsiteY5" fmla="*/ 2078990 h 2787650"/>
              <a:gd name="connsiteX6" fmla="*/ 2024379 w 2024379"/>
              <a:gd name="connsiteY6" fmla="*/ 2787650 h 2787650"/>
              <a:gd name="connsiteX7" fmla="*/ 1952989 w 2024379"/>
              <a:gd name="connsiteY7" fmla="*/ 2787650 h 2787650"/>
              <a:gd name="connsiteX8" fmla="*/ 1945646 w 2024379"/>
              <a:gd name="connsiteY8" fmla="*/ 2781389 h 2787650"/>
              <a:gd name="connsiteX9" fmla="*/ 1563369 w 2024379"/>
              <a:gd name="connsiteY9" fmla="*/ 2687320 h 2787650"/>
              <a:gd name="connsiteX10" fmla="*/ 1181092 w 2024379"/>
              <a:gd name="connsiteY10" fmla="*/ 2781389 h 2787650"/>
              <a:gd name="connsiteX11" fmla="*/ 1173749 w 2024379"/>
              <a:gd name="connsiteY11" fmla="*/ 2787650 h 2787650"/>
              <a:gd name="connsiteX12" fmla="*/ 0 w 2024379"/>
              <a:gd name="connsiteY12" fmla="*/ 2787650 h 278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24379" h="2787650">
                <a:moveTo>
                  <a:pt x="0" y="0"/>
                </a:moveTo>
                <a:lnTo>
                  <a:pt x="2024379" y="0"/>
                </a:lnTo>
                <a:lnTo>
                  <a:pt x="2024379" y="1583690"/>
                </a:lnTo>
                <a:lnTo>
                  <a:pt x="1963419" y="1583690"/>
                </a:lnTo>
                <a:lnTo>
                  <a:pt x="1963419" y="2078990"/>
                </a:lnTo>
                <a:lnTo>
                  <a:pt x="2024379" y="2078990"/>
                </a:lnTo>
                <a:lnTo>
                  <a:pt x="2024379" y="2787650"/>
                </a:lnTo>
                <a:lnTo>
                  <a:pt x="1952989" y="2787650"/>
                </a:lnTo>
                <a:lnTo>
                  <a:pt x="1945646" y="2781389"/>
                </a:lnTo>
                <a:cubicBezTo>
                  <a:pt x="1862799" y="2724635"/>
                  <a:pt x="1722500" y="2687320"/>
                  <a:pt x="1563369" y="2687320"/>
                </a:cubicBezTo>
                <a:cubicBezTo>
                  <a:pt x="1404238" y="2687320"/>
                  <a:pt x="1263939" y="2724635"/>
                  <a:pt x="1181092" y="2781389"/>
                </a:cubicBezTo>
                <a:lnTo>
                  <a:pt x="1173749" y="2787650"/>
                </a:lnTo>
                <a:lnTo>
                  <a:pt x="0" y="2787650"/>
                </a:lnTo>
                <a:close/>
              </a:path>
            </a:pathLst>
          </a:custGeom>
          <a:noFill/>
          <a:ln>
            <a:noFill/>
          </a:ln>
        </p:spPr>
      </p:pic>
      <p:grpSp>
        <p:nvGrpSpPr>
          <p:cNvPr id="20" name="组合 19"/>
          <p:cNvGrpSpPr/>
          <p:nvPr/>
        </p:nvGrpSpPr>
        <p:grpSpPr>
          <a:xfrm>
            <a:off x="9294813" y="1201738"/>
            <a:ext cx="3611562" cy="2740025"/>
            <a:chOff x="6491433" y="1272133"/>
            <a:chExt cx="3610146" cy="2740660"/>
          </a:xfrm>
        </p:grpSpPr>
        <p:grpSp>
          <p:nvGrpSpPr>
            <p:cNvPr id="15363" name="组合 18"/>
            <p:cNvGrpSpPr/>
            <p:nvPr/>
          </p:nvGrpSpPr>
          <p:grpSpPr>
            <a:xfrm>
              <a:off x="6491433" y="1272133"/>
              <a:ext cx="2612082" cy="2740660"/>
              <a:chOff x="6491433" y="1272133"/>
              <a:chExt cx="2612082" cy="2740660"/>
            </a:xfrm>
          </p:grpSpPr>
          <p:pic>
            <p:nvPicPr>
              <p:cNvPr id="12" name="图片 11"/>
              <p:cNvPicPr>
                <a:picLocks noChangeAspect="1" noChangeArrowheads="1"/>
              </p:cNvPicPr>
              <p:nvPr/>
            </p:nvPicPr>
            <p:blipFill>
              <a:blip r:embed="rId1"/>
              <a:srcRect l="38525" t="38811" r="47860" b="11517"/>
              <a:stretch>
                <a:fillRect/>
              </a:stretch>
            </p:blipFill>
            <p:spPr bwMode="auto">
              <a:xfrm>
                <a:off x="6491433" y="2341475"/>
                <a:ext cx="685800" cy="1539240"/>
              </a:xfrm>
              <a:custGeom>
                <a:avLst/>
                <a:gdLst>
                  <a:gd name="connsiteX0" fmla="*/ 184499 w 685800"/>
                  <a:gd name="connsiteY0" fmla="*/ 0 h 1539240"/>
                  <a:gd name="connsiteX1" fmla="*/ 685800 w 685800"/>
                  <a:gd name="connsiteY1" fmla="*/ 0 h 1539240"/>
                  <a:gd name="connsiteX2" fmla="*/ 685800 w 685800"/>
                  <a:gd name="connsiteY2" fmla="*/ 1539240 h 1539240"/>
                  <a:gd name="connsiteX3" fmla="*/ 0 w 685800"/>
                  <a:gd name="connsiteY3" fmla="*/ 1539240 h 1539240"/>
                  <a:gd name="connsiteX4" fmla="*/ 0 w 685800"/>
                  <a:gd name="connsiteY4" fmla="*/ 246734 h 1539240"/>
                  <a:gd name="connsiteX5" fmla="*/ 48947 w 685800"/>
                  <a:gd name="connsiteY5" fmla="*/ 221894 h 1539240"/>
                  <a:gd name="connsiteX6" fmla="*/ 180343 w 685800"/>
                  <a:gd name="connsiteY6" fmla="*/ 38548 h 1539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5800" h="1539240">
                    <a:moveTo>
                      <a:pt x="184499" y="0"/>
                    </a:moveTo>
                    <a:lnTo>
                      <a:pt x="685800" y="0"/>
                    </a:lnTo>
                    <a:lnTo>
                      <a:pt x="685800" y="1539240"/>
                    </a:lnTo>
                    <a:lnTo>
                      <a:pt x="0" y="1539240"/>
                    </a:lnTo>
                    <a:lnTo>
                      <a:pt x="0" y="246734"/>
                    </a:lnTo>
                    <a:lnTo>
                      <a:pt x="48947" y="221894"/>
                    </a:lnTo>
                    <a:cubicBezTo>
                      <a:pt x="115431" y="179900"/>
                      <a:pt x="163696" y="114608"/>
                      <a:pt x="180343" y="38548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</p:pic>
          <p:pic>
            <p:nvPicPr>
              <p:cNvPr id="15" name="图片 14"/>
              <p:cNvPicPr>
                <a:picLocks noChangeAspect="1" noChangeArrowheads="1"/>
              </p:cNvPicPr>
              <p:nvPr/>
            </p:nvPicPr>
            <p:blipFill>
              <a:blip r:embed="rId1"/>
              <a:srcRect l="49883" r="33476" b="13676"/>
              <a:stretch>
                <a:fillRect/>
              </a:stretch>
            </p:blipFill>
            <p:spPr bwMode="auto">
              <a:xfrm>
                <a:off x="7226131" y="1304950"/>
                <a:ext cx="838200" cy="2675027"/>
              </a:xfrm>
              <a:custGeom>
                <a:avLst/>
                <a:gdLst>
                  <a:gd name="connsiteX0" fmla="*/ 0 w 838200"/>
                  <a:gd name="connsiteY0" fmla="*/ 0 h 2675027"/>
                  <a:gd name="connsiteX1" fmla="*/ 838200 w 838200"/>
                  <a:gd name="connsiteY1" fmla="*/ 0 h 2675027"/>
                  <a:gd name="connsiteX2" fmla="*/ 838200 w 838200"/>
                  <a:gd name="connsiteY2" fmla="*/ 2675027 h 2675027"/>
                  <a:gd name="connsiteX3" fmla="*/ 0 w 838200"/>
                  <a:gd name="connsiteY3" fmla="*/ 2675027 h 2675027"/>
                  <a:gd name="connsiteX4" fmla="*/ 0 w 838200"/>
                  <a:gd name="connsiteY4" fmla="*/ 2278787 h 2675027"/>
                  <a:gd name="connsiteX5" fmla="*/ 160656 w 838200"/>
                  <a:gd name="connsiteY5" fmla="*/ 2278787 h 2675027"/>
                  <a:gd name="connsiteX6" fmla="*/ 160656 w 838200"/>
                  <a:gd name="connsiteY6" fmla="*/ 1337513 h 2675027"/>
                  <a:gd name="connsiteX7" fmla="*/ 0 w 838200"/>
                  <a:gd name="connsiteY7" fmla="*/ 1337513 h 2675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8200" h="2675027">
                    <a:moveTo>
                      <a:pt x="0" y="0"/>
                    </a:moveTo>
                    <a:lnTo>
                      <a:pt x="838200" y="0"/>
                    </a:lnTo>
                    <a:lnTo>
                      <a:pt x="838200" y="2675027"/>
                    </a:lnTo>
                    <a:lnTo>
                      <a:pt x="0" y="2675027"/>
                    </a:lnTo>
                    <a:lnTo>
                      <a:pt x="0" y="2278787"/>
                    </a:lnTo>
                    <a:lnTo>
                      <a:pt x="160656" y="2278787"/>
                    </a:lnTo>
                    <a:lnTo>
                      <a:pt x="160656" y="1337513"/>
                    </a:lnTo>
                    <a:lnTo>
                      <a:pt x="0" y="1337513"/>
                    </a:lnTo>
                    <a:close/>
                  </a:path>
                </a:pathLst>
              </a:custGeom>
              <a:noFill/>
              <a:ln>
                <a:noFill/>
              </a:ln>
            </p:spPr>
          </p:pic>
          <p:pic>
            <p:nvPicPr>
              <p:cNvPr id="15366" name="Picture 19" descr="72"/>
              <p:cNvPicPr>
                <a:picLocks noChangeAspect="1"/>
              </p:cNvPicPr>
              <p:nvPr/>
            </p:nvPicPr>
            <p:blipFill>
              <a:blip r:embed="rId1"/>
              <a:srcRect l="66360" r="16998" b="11559"/>
              <a:stretch>
                <a:fillRect/>
              </a:stretch>
            </p:blipFill>
            <p:spPr>
              <a:xfrm>
                <a:off x="8265315" y="1272133"/>
                <a:ext cx="838200" cy="274066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15367" name="Picture 19" descr="72"/>
            <p:cNvPicPr>
              <a:picLocks noChangeAspect="1"/>
            </p:cNvPicPr>
            <p:nvPr/>
          </p:nvPicPr>
          <p:blipFill>
            <a:blip r:embed="rId1"/>
            <a:srcRect l="84177" b="13676"/>
            <a:stretch>
              <a:fillRect/>
            </a:stretch>
          </p:blipFill>
          <p:spPr>
            <a:xfrm>
              <a:off x="9304499" y="1272133"/>
              <a:ext cx="797080" cy="2675027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1" name="组合 20"/>
          <p:cNvGrpSpPr/>
          <p:nvPr/>
        </p:nvGrpSpPr>
        <p:grpSpPr>
          <a:xfrm>
            <a:off x="882650" y="4040188"/>
            <a:ext cx="3238500" cy="682625"/>
            <a:chOff x="523876" y="3561992"/>
            <a:chExt cx="3238500" cy="683200"/>
          </a:xfrm>
        </p:grpSpPr>
        <p:sp>
          <p:nvSpPr>
            <p:cNvPr id="22" name="Rectangle 8"/>
            <p:cNvSpPr>
              <a:spLocks noChangeArrowheads="1"/>
            </p:cNvSpPr>
            <p:nvPr/>
          </p:nvSpPr>
          <p:spPr bwMode="auto">
            <a:xfrm>
              <a:off x="523876" y="3561992"/>
              <a:ext cx="3238500" cy="683200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342900" marR="0" lvl="0" indent="-3429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1C1C1C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  <a:sym typeface="+mn-ea"/>
                </a:rPr>
                <a:t>有</a:t>
              </a:r>
              <a:r>
                <a:rPr kumimoji="0" lang="zh-CN" altLang="en-US" sz="3600" b="1" i="0" u="none" strike="noStrike" kern="1200" cap="none" spc="0" normalizeH="0" baseline="0" noProof="0">
                  <a:ln>
                    <a:noFill/>
                  </a:ln>
                  <a:solidFill>
                    <a:srgbClr val="1C1C1C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  <a:sym typeface="+mn-ea"/>
                </a:rPr>
                <a:t>      </a:t>
              </a: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1C1C1C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  <a:sym typeface="+mn-ea"/>
                </a:rPr>
                <a:t>人排队。</a:t>
              </a: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endParaRPr>
            </a:p>
          </p:txBody>
        </p:sp>
        <p:sp>
          <p:nvSpPr>
            <p:cNvPr id="23" name="矩形 22"/>
            <p:cNvSpPr/>
            <p:nvPr/>
          </p:nvSpPr>
          <p:spPr bwMode="auto">
            <a:xfrm>
              <a:off x="1125539" y="3638256"/>
              <a:ext cx="541337" cy="54020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5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1525588" y="4076700"/>
            <a:ext cx="441325" cy="64611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5</a:t>
            </a: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2124075" y="3646488"/>
            <a:ext cx="4273550" cy="474662"/>
            <a:chOff x="2124382" y="3646835"/>
            <a:chExt cx="4272597" cy="473769"/>
          </a:xfrm>
        </p:grpSpPr>
        <p:grpSp>
          <p:nvGrpSpPr>
            <p:cNvPr id="15373" name="组合 25"/>
            <p:cNvGrpSpPr/>
            <p:nvPr/>
          </p:nvGrpSpPr>
          <p:grpSpPr>
            <a:xfrm>
              <a:off x="2124382" y="3654726"/>
              <a:ext cx="693379" cy="461665"/>
              <a:chOff x="2124382" y="3654726"/>
              <a:chExt cx="693379" cy="461665"/>
            </a:xfrm>
          </p:grpSpPr>
          <p:sp>
            <p:nvSpPr>
              <p:cNvPr id="15374" name="文本框 26"/>
              <p:cNvSpPr txBox="1"/>
              <p:nvPr/>
            </p:nvSpPr>
            <p:spPr>
              <a:xfrm>
                <a:off x="2124382" y="3654726"/>
                <a:ext cx="492443" cy="46166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 anchorCtr="0">
                <a:spAutoFit/>
              </a:bodyPr>
              <a:lstStyle/>
              <a:p>
                <a:pPr eaLnBrk="0" hangingPunct="0"/>
                <a:r>
                  <a:rPr lang="zh-CN" altLang="en-US" sz="24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第</a:t>
                </a:r>
                <a:endPara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2529105" y="3759335"/>
                <a:ext cx="288860" cy="28204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15376" name="组合 28"/>
            <p:cNvGrpSpPr/>
            <p:nvPr/>
          </p:nvGrpSpPr>
          <p:grpSpPr>
            <a:xfrm>
              <a:off x="2904427" y="3654726"/>
              <a:ext cx="693379" cy="461665"/>
              <a:chOff x="2124382" y="3654726"/>
              <a:chExt cx="693379" cy="461665"/>
            </a:xfrm>
          </p:grpSpPr>
          <p:sp>
            <p:nvSpPr>
              <p:cNvPr id="15377" name="文本框 29"/>
              <p:cNvSpPr txBox="1"/>
              <p:nvPr/>
            </p:nvSpPr>
            <p:spPr>
              <a:xfrm>
                <a:off x="2124382" y="3654726"/>
                <a:ext cx="492443" cy="46166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 anchorCtr="0">
                <a:spAutoFit/>
              </a:bodyPr>
              <a:lstStyle/>
              <a:p>
                <a:pPr eaLnBrk="0" hangingPunct="0"/>
                <a:r>
                  <a:rPr lang="zh-CN" altLang="en-US" sz="24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第</a:t>
                </a:r>
                <a:endPara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2528348" y="3759335"/>
                <a:ext cx="288860" cy="28204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15379" name="组合 31"/>
            <p:cNvGrpSpPr/>
            <p:nvPr/>
          </p:nvGrpSpPr>
          <p:grpSpPr>
            <a:xfrm>
              <a:off x="3732573" y="3654726"/>
              <a:ext cx="693379" cy="461665"/>
              <a:chOff x="2124382" y="3654726"/>
              <a:chExt cx="693379" cy="461665"/>
            </a:xfrm>
          </p:grpSpPr>
          <p:sp>
            <p:nvSpPr>
              <p:cNvPr id="15380" name="文本框 32"/>
              <p:cNvSpPr txBox="1"/>
              <p:nvPr/>
            </p:nvSpPr>
            <p:spPr>
              <a:xfrm>
                <a:off x="2124382" y="3654726"/>
                <a:ext cx="492443" cy="46166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 anchorCtr="0">
                <a:spAutoFit/>
              </a:bodyPr>
              <a:lstStyle/>
              <a:p>
                <a:pPr eaLnBrk="0" hangingPunct="0"/>
                <a:r>
                  <a:rPr lang="zh-CN" altLang="en-US" sz="24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第</a:t>
                </a:r>
                <a:endPara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2528692" y="3759335"/>
                <a:ext cx="288860" cy="28204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15382" name="组合 34"/>
            <p:cNvGrpSpPr/>
            <p:nvPr/>
          </p:nvGrpSpPr>
          <p:grpSpPr>
            <a:xfrm>
              <a:off x="4640225" y="3646835"/>
              <a:ext cx="693379" cy="461665"/>
              <a:chOff x="2124382" y="3654726"/>
              <a:chExt cx="693379" cy="461665"/>
            </a:xfrm>
          </p:grpSpPr>
          <p:sp>
            <p:nvSpPr>
              <p:cNvPr id="15383" name="文本框 35"/>
              <p:cNvSpPr txBox="1"/>
              <p:nvPr/>
            </p:nvSpPr>
            <p:spPr>
              <a:xfrm>
                <a:off x="2124382" y="3654726"/>
                <a:ext cx="492443" cy="46166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 anchorCtr="0">
                <a:spAutoFit/>
              </a:bodyPr>
              <a:lstStyle/>
              <a:p>
                <a:pPr eaLnBrk="0" hangingPunct="0"/>
                <a:r>
                  <a:rPr lang="zh-CN" altLang="en-US" sz="24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第</a:t>
                </a:r>
                <a:endPara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2528888" y="3759304"/>
                <a:ext cx="288860" cy="28204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15385" name="组合 37"/>
            <p:cNvGrpSpPr/>
            <p:nvPr/>
          </p:nvGrpSpPr>
          <p:grpSpPr>
            <a:xfrm>
              <a:off x="5703600" y="3658939"/>
              <a:ext cx="693379" cy="461665"/>
              <a:chOff x="2124382" y="3654726"/>
              <a:chExt cx="693379" cy="461665"/>
            </a:xfrm>
          </p:grpSpPr>
          <p:sp>
            <p:nvSpPr>
              <p:cNvPr id="15386" name="文本框 38"/>
              <p:cNvSpPr txBox="1"/>
              <p:nvPr/>
            </p:nvSpPr>
            <p:spPr>
              <a:xfrm>
                <a:off x="2124382" y="3654726"/>
                <a:ext cx="492443" cy="46166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 anchorCtr="0">
                <a:spAutoFit/>
              </a:bodyPr>
              <a:lstStyle/>
              <a:p>
                <a:pPr eaLnBrk="0" hangingPunct="0"/>
                <a:r>
                  <a:rPr lang="zh-CN" altLang="en-US" sz="24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第</a:t>
                </a:r>
                <a:endPara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2528901" y="3759876"/>
                <a:ext cx="288860" cy="28204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42" name="Rectangle 27"/>
          <p:cNvSpPr>
            <a:spLocks noChangeArrowheads="1"/>
          </p:cNvSpPr>
          <p:nvPr/>
        </p:nvSpPr>
        <p:spPr bwMode="auto">
          <a:xfrm>
            <a:off x="3279775" y="3671888"/>
            <a:ext cx="355600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2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47" name="Rectangle 27"/>
          <p:cNvSpPr>
            <a:spLocks noChangeArrowheads="1"/>
          </p:cNvSpPr>
          <p:nvPr/>
        </p:nvSpPr>
        <p:spPr bwMode="auto">
          <a:xfrm>
            <a:off x="2489200" y="3662363"/>
            <a:ext cx="355600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1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48" name="Rectangle 27"/>
          <p:cNvSpPr>
            <a:spLocks noChangeArrowheads="1"/>
          </p:cNvSpPr>
          <p:nvPr/>
        </p:nvSpPr>
        <p:spPr bwMode="auto">
          <a:xfrm>
            <a:off x="4108450" y="3671888"/>
            <a:ext cx="355600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3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49" name="Rectangle 27"/>
          <p:cNvSpPr>
            <a:spLocks noChangeArrowheads="1"/>
          </p:cNvSpPr>
          <p:nvPr/>
        </p:nvSpPr>
        <p:spPr bwMode="auto">
          <a:xfrm>
            <a:off x="5003800" y="3671888"/>
            <a:ext cx="355600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4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50" name="Rectangle 27"/>
          <p:cNvSpPr>
            <a:spLocks noChangeArrowheads="1"/>
          </p:cNvSpPr>
          <p:nvPr/>
        </p:nvSpPr>
        <p:spPr bwMode="auto">
          <a:xfrm>
            <a:off x="6075363" y="3676650"/>
            <a:ext cx="355600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5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grpSp>
        <p:nvGrpSpPr>
          <p:cNvPr id="15393" name="组合 14"/>
          <p:cNvGrpSpPr/>
          <p:nvPr/>
        </p:nvGrpSpPr>
        <p:grpSpPr>
          <a:xfrm>
            <a:off x="76200" y="209550"/>
            <a:ext cx="2193925" cy="460375"/>
            <a:chOff x="120" y="330"/>
            <a:chExt cx="3455" cy="725"/>
          </a:xfrm>
        </p:grpSpPr>
        <p:pic>
          <p:nvPicPr>
            <p:cNvPr id="15394" name="图片 1" descr="正文页0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" y="330"/>
              <a:ext cx="3196" cy="69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395" name="文本框 3"/>
            <p:cNvSpPr txBox="1"/>
            <p:nvPr/>
          </p:nvSpPr>
          <p:spPr>
            <a:xfrm>
              <a:off x="240" y="330"/>
              <a:ext cx="3335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eaLnBrk="0" hangingPunct="0"/>
              <a:r>
                <a:rPr lang="zh-CN" altLang="en-US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探 究 新 知</a:t>
              </a:r>
              <a:endPara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06 0 L -0.6941 -0.02191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00" y="-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42" grpId="0"/>
      <p:bldP spid="47" grpId="0"/>
      <p:bldP spid="48" grpId="0"/>
      <p:bldP spid="49" grpId="0"/>
      <p:bldP spid="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16"/>
          <p:cNvGrpSpPr/>
          <p:nvPr/>
        </p:nvGrpSpPr>
        <p:grpSpPr>
          <a:xfrm>
            <a:off x="493713" y="4200525"/>
            <a:ext cx="8697912" cy="598488"/>
            <a:chOff x="283370" y="4236243"/>
            <a:chExt cx="8699498" cy="597381"/>
          </a:xfrm>
        </p:grpSpPr>
        <p:grpSp>
          <p:nvGrpSpPr>
            <p:cNvPr id="17410" name="Group 2"/>
            <p:cNvGrpSpPr/>
            <p:nvPr/>
          </p:nvGrpSpPr>
          <p:grpSpPr>
            <a:xfrm>
              <a:off x="283370" y="4236243"/>
              <a:ext cx="8699498" cy="595313"/>
              <a:chOff x="-112" y="-13"/>
              <a:chExt cx="5480" cy="375"/>
            </a:xfrm>
          </p:grpSpPr>
          <p:sp>
            <p:nvSpPr>
              <p:cNvPr id="22" name="Rectangle 8"/>
              <p:cNvSpPr>
                <a:spLocks noChangeArrowheads="1"/>
              </p:cNvSpPr>
              <p:nvPr/>
            </p:nvSpPr>
            <p:spPr bwMode="auto">
              <a:xfrm>
                <a:off x="251" y="0"/>
                <a:ext cx="5117" cy="3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/>
              <a:lstStyle>
                <a:lvl1pPr marL="342900" indent="-3429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1" i="0" u="none" strike="noStrike" kern="1200" cap="none" spc="0" normalizeH="0" baseline="0" noProof="0">
                    <a:ln>
                      <a:noFill/>
                    </a:ln>
                    <a:solidFill>
                      <a:srgbClr val="1C1C1C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  <a:sym typeface="+mn-ea"/>
                  </a:rPr>
                  <a:t>排第      ，他前面有      人，后面有      人。</a:t>
                </a:r>
                <a:endPara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1C1C1C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  <a:sym typeface="+mn-ea"/>
                </a:endParaRPr>
              </a:p>
            </p:txBody>
          </p:sp>
          <p:pic>
            <p:nvPicPr>
              <p:cNvPr id="17412" name="Picture 18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-112" y="-13"/>
                <a:ext cx="363" cy="351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19" name="矩形 18"/>
            <p:cNvSpPr/>
            <p:nvPr/>
          </p:nvSpPr>
          <p:spPr bwMode="auto">
            <a:xfrm>
              <a:off x="1837816" y="4318640"/>
              <a:ext cx="479512" cy="47853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5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矩形 19"/>
            <p:cNvSpPr/>
            <p:nvPr/>
          </p:nvSpPr>
          <p:spPr bwMode="auto">
            <a:xfrm>
              <a:off x="4583103" y="4299626"/>
              <a:ext cx="477925" cy="47853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5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矩形 20"/>
            <p:cNvSpPr/>
            <p:nvPr/>
          </p:nvSpPr>
          <p:spPr bwMode="auto">
            <a:xfrm>
              <a:off x="7258529" y="4355085"/>
              <a:ext cx="479512" cy="47853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5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2058988" y="4157663"/>
            <a:ext cx="441325" cy="64611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2</a:t>
            </a: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30" name="Rectangle 27"/>
          <p:cNvSpPr>
            <a:spLocks noChangeArrowheads="1"/>
          </p:cNvSpPr>
          <p:nvPr/>
        </p:nvSpPr>
        <p:spPr bwMode="auto">
          <a:xfrm>
            <a:off x="4797425" y="4200525"/>
            <a:ext cx="439738" cy="64611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1</a:t>
            </a: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31" name="Rectangle 28"/>
          <p:cNvSpPr>
            <a:spLocks noChangeArrowheads="1"/>
          </p:cNvSpPr>
          <p:nvPr/>
        </p:nvSpPr>
        <p:spPr bwMode="auto">
          <a:xfrm>
            <a:off x="7497763" y="4264025"/>
            <a:ext cx="441325" cy="64611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3</a:t>
            </a: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grpSp>
        <p:nvGrpSpPr>
          <p:cNvPr id="17419" name="组合 33"/>
          <p:cNvGrpSpPr/>
          <p:nvPr/>
        </p:nvGrpSpPr>
        <p:grpSpPr>
          <a:xfrm>
            <a:off x="2940050" y="1096963"/>
            <a:ext cx="3609975" cy="2740025"/>
            <a:chOff x="6491433" y="1272133"/>
            <a:chExt cx="3610146" cy="2740660"/>
          </a:xfrm>
        </p:grpSpPr>
        <p:grpSp>
          <p:nvGrpSpPr>
            <p:cNvPr id="17420" name="组合 34"/>
            <p:cNvGrpSpPr/>
            <p:nvPr/>
          </p:nvGrpSpPr>
          <p:grpSpPr>
            <a:xfrm>
              <a:off x="6491433" y="1272133"/>
              <a:ext cx="2612082" cy="2740660"/>
              <a:chOff x="6491433" y="1272133"/>
              <a:chExt cx="2612082" cy="2740660"/>
            </a:xfrm>
          </p:grpSpPr>
          <p:pic>
            <p:nvPicPr>
              <p:cNvPr id="37" name="图片 36"/>
              <p:cNvPicPr>
                <a:picLocks noChangeAspect="1" noChangeArrowheads="1"/>
              </p:cNvPicPr>
              <p:nvPr/>
            </p:nvPicPr>
            <p:blipFill>
              <a:blip r:embed="rId2"/>
              <a:srcRect l="38525" t="38811" r="47860" b="11517"/>
              <a:stretch>
                <a:fillRect/>
              </a:stretch>
            </p:blipFill>
            <p:spPr bwMode="auto">
              <a:xfrm>
                <a:off x="6491433" y="2341475"/>
                <a:ext cx="685800" cy="1539240"/>
              </a:xfrm>
              <a:custGeom>
                <a:avLst/>
                <a:gdLst>
                  <a:gd name="connsiteX0" fmla="*/ 184499 w 685800"/>
                  <a:gd name="connsiteY0" fmla="*/ 0 h 1539240"/>
                  <a:gd name="connsiteX1" fmla="*/ 685800 w 685800"/>
                  <a:gd name="connsiteY1" fmla="*/ 0 h 1539240"/>
                  <a:gd name="connsiteX2" fmla="*/ 685800 w 685800"/>
                  <a:gd name="connsiteY2" fmla="*/ 1539240 h 1539240"/>
                  <a:gd name="connsiteX3" fmla="*/ 0 w 685800"/>
                  <a:gd name="connsiteY3" fmla="*/ 1539240 h 1539240"/>
                  <a:gd name="connsiteX4" fmla="*/ 0 w 685800"/>
                  <a:gd name="connsiteY4" fmla="*/ 246734 h 1539240"/>
                  <a:gd name="connsiteX5" fmla="*/ 48947 w 685800"/>
                  <a:gd name="connsiteY5" fmla="*/ 221894 h 1539240"/>
                  <a:gd name="connsiteX6" fmla="*/ 180343 w 685800"/>
                  <a:gd name="connsiteY6" fmla="*/ 38548 h 1539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5800" h="1539240">
                    <a:moveTo>
                      <a:pt x="184499" y="0"/>
                    </a:moveTo>
                    <a:lnTo>
                      <a:pt x="685800" y="0"/>
                    </a:lnTo>
                    <a:lnTo>
                      <a:pt x="685800" y="1539240"/>
                    </a:lnTo>
                    <a:lnTo>
                      <a:pt x="0" y="1539240"/>
                    </a:lnTo>
                    <a:lnTo>
                      <a:pt x="0" y="246734"/>
                    </a:lnTo>
                    <a:lnTo>
                      <a:pt x="48947" y="221894"/>
                    </a:lnTo>
                    <a:cubicBezTo>
                      <a:pt x="115431" y="179900"/>
                      <a:pt x="163696" y="114608"/>
                      <a:pt x="180343" y="38548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</p:pic>
          <p:pic>
            <p:nvPicPr>
              <p:cNvPr id="38" name="图片 37"/>
              <p:cNvPicPr>
                <a:picLocks noChangeAspect="1" noChangeArrowheads="1"/>
              </p:cNvPicPr>
              <p:nvPr/>
            </p:nvPicPr>
            <p:blipFill>
              <a:blip r:embed="rId2"/>
              <a:srcRect l="49883" r="33476" b="13676"/>
              <a:stretch>
                <a:fillRect/>
              </a:stretch>
            </p:blipFill>
            <p:spPr bwMode="auto">
              <a:xfrm>
                <a:off x="7226131" y="1304950"/>
                <a:ext cx="838200" cy="2675027"/>
              </a:xfrm>
              <a:custGeom>
                <a:avLst/>
                <a:gdLst>
                  <a:gd name="connsiteX0" fmla="*/ 0 w 838200"/>
                  <a:gd name="connsiteY0" fmla="*/ 0 h 2675027"/>
                  <a:gd name="connsiteX1" fmla="*/ 838200 w 838200"/>
                  <a:gd name="connsiteY1" fmla="*/ 0 h 2675027"/>
                  <a:gd name="connsiteX2" fmla="*/ 838200 w 838200"/>
                  <a:gd name="connsiteY2" fmla="*/ 2675027 h 2675027"/>
                  <a:gd name="connsiteX3" fmla="*/ 0 w 838200"/>
                  <a:gd name="connsiteY3" fmla="*/ 2675027 h 2675027"/>
                  <a:gd name="connsiteX4" fmla="*/ 0 w 838200"/>
                  <a:gd name="connsiteY4" fmla="*/ 2278787 h 2675027"/>
                  <a:gd name="connsiteX5" fmla="*/ 160656 w 838200"/>
                  <a:gd name="connsiteY5" fmla="*/ 2278787 h 2675027"/>
                  <a:gd name="connsiteX6" fmla="*/ 160656 w 838200"/>
                  <a:gd name="connsiteY6" fmla="*/ 1337513 h 2675027"/>
                  <a:gd name="connsiteX7" fmla="*/ 0 w 838200"/>
                  <a:gd name="connsiteY7" fmla="*/ 1337513 h 2675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8200" h="2675027">
                    <a:moveTo>
                      <a:pt x="0" y="0"/>
                    </a:moveTo>
                    <a:lnTo>
                      <a:pt x="838200" y="0"/>
                    </a:lnTo>
                    <a:lnTo>
                      <a:pt x="838200" y="2675027"/>
                    </a:lnTo>
                    <a:lnTo>
                      <a:pt x="0" y="2675027"/>
                    </a:lnTo>
                    <a:lnTo>
                      <a:pt x="0" y="2278787"/>
                    </a:lnTo>
                    <a:lnTo>
                      <a:pt x="160656" y="2278787"/>
                    </a:lnTo>
                    <a:lnTo>
                      <a:pt x="160656" y="1337513"/>
                    </a:lnTo>
                    <a:lnTo>
                      <a:pt x="0" y="1337513"/>
                    </a:lnTo>
                    <a:close/>
                  </a:path>
                </a:pathLst>
              </a:custGeom>
              <a:noFill/>
              <a:ln>
                <a:noFill/>
              </a:ln>
            </p:spPr>
          </p:pic>
          <p:pic>
            <p:nvPicPr>
              <p:cNvPr id="17423" name="Picture 19" descr="72"/>
              <p:cNvPicPr>
                <a:picLocks noChangeAspect="1"/>
              </p:cNvPicPr>
              <p:nvPr/>
            </p:nvPicPr>
            <p:blipFill>
              <a:blip r:embed="rId2"/>
              <a:srcRect l="66360" r="16998" b="11559"/>
              <a:stretch>
                <a:fillRect/>
              </a:stretch>
            </p:blipFill>
            <p:spPr>
              <a:xfrm>
                <a:off x="8265315" y="1272133"/>
                <a:ext cx="838200" cy="274066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17424" name="Picture 19" descr="72"/>
            <p:cNvPicPr>
              <a:picLocks noChangeAspect="1"/>
            </p:cNvPicPr>
            <p:nvPr/>
          </p:nvPicPr>
          <p:blipFill>
            <a:blip r:embed="rId2"/>
            <a:srcRect l="84177" b="13676"/>
            <a:stretch>
              <a:fillRect/>
            </a:stretch>
          </p:blipFill>
          <p:spPr>
            <a:xfrm>
              <a:off x="9304499" y="1273954"/>
              <a:ext cx="797080" cy="2675027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40" name="图片 39"/>
          <p:cNvPicPr>
            <a:picLocks noChangeAspect="1" noChangeArrowheads="1"/>
          </p:cNvPicPr>
          <p:nvPr/>
        </p:nvPicPr>
        <p:blipFill>
          <a:blip r:embed="rId2"/>
          <a:srcRect r="59811" b="10041"/>
          <a:stretch>
            <a:fillRect/>
          </a:stretch>
        </p:blipFill>
        <p:spPr bwMode="auto">
          <a:xfrm>
            <a:off x="894874" y="1026313"/>
            <a:ext cx="2092959" cy="2882087"/>
          </a:xfrm>
          <a:custGeom>
            <a:avLst/>
            <a:gdLst>
              <a:gd name="connsiteX0" fmla="*/ 0 w 2024379"/>
              <a:gd name="connsiteY0" fmla="*/ 0 h 2787650"/>
              <a:gd name="connsiteX1" fmla="*/ 2024379 w 2024379"/>
              <a:gd name="connsiteY1" fmla="*/ 0 h 2787650"/>
              <a:gd name="connsiteX2" fmla="*/ 2024379 w 2024379"/>
              <a:gd name="connsiteY2" fmla="*/ 1583690 h 2787650"/>
              <a:gd name="connsiteX3" fmla="*/ 1963419 w 2024379"/>
              <a:gd name="connsiteY3" fmla="*/ 1583690 h 2787650"/>
              <a:gd name="connsiteX4" fmla="*/ 1963419 w 2024379"/>
              <a:gd name="connsiteY4" fmla="*/ 2078990 h 2787650"/>
              <a:gd name="connsiteX5" fmla="*/ 2024379 w 2024379"/>
              <a:gd name="connsiteY5" fmla="*/ 2078990 h 2787650"/>
              <a:gd name="connsiteX6" fmla="*/ 2024379 w 2024379"/>
              <a:gd name="connsiteY6" fmla="*/ 2787650 h 2787650"/>
              <a:gd name="connsiteX7" fmla="*/ 1952989 w 2024379"/>
              <a:gd name="connsiteY7" fmla="*/ 2787650 h 2787650"/>
              <a:gd name="connsiteX8" fmla="*/ 1945646 w 2024379"/>
              <a:gd name="connsiteY8" fmla="*/ 2781389 h 2787650"/>
              <a:gd name="connsiteX9" fmla="*/ 1563369 w 2024379"/>
              <a:gd name="connsiteY9" fmla="*/ 2687320 h 2787650"/>
              <a:gd name="connsiteX10" fmla="*/ 1181092 w 2024379"/>
              <a:gd name="connsiteY10" fmla="*/ 2781389 h 2787650"/>
              <a:gd name="connsiteX11" fmla="*/ 1173749 w 2024379"/>
              <a:gd name="connsiteY11" fmla="*/ 2787650 h 2787650"/>
              <a:gd name="connsiteX12" fmla="*/ 0 w 2024379"/>
              <a:gd name="connsiteY12" fmla="*/ 2787650 h 278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24379" h="2787650">
                <a:moveTo>
                  <a:pt x="0" y="0"/>
                </a:moveTo>
                <a:lnTo>
                  <a:pt x="2024379" y="0"/>
                </a:lnTo>
                <a:lnTo>
                  <a:pt x="2024379" y="1583690"/>
                </a:lnTo>
                <a:lnTo>
                  <a:pt x="1963419" y="1583690"/>
                </a:lnTo>
                <a:lnTo>
                  <a:pt x="1963419" y="2078990"/>
                </a:lnTo>
                <a:lnTo>
                  <a:pt x="2024379" y="2078990"/>
                </a:lnTo>
                <a:lnTo>
                  <a:pt x="2024379" y="2787650"/>
                </a:lnTo>
                <a:lnTo>
                  <a:pt x="1952989" y="2787650"/>
                </a:lnTo>
                <a:lnTo>
                  <a:pt x="1945646" y="2781389"/>
                </a:lnTo>
                <a:cubicBezTo>
                  <a:pt x="1862799" y="2724635"/>
                  <a:pt x="1722500" y="2687320"/>
                  <a:pt x="1563369" y="2687320"/>
                </a:cubicBezTo>
                <a:cubicBezTo>
                  <a:pt x="1404238" y="2687320"/>
                  <a:pt x="1263939" y="2724635"/>
                  <a:pt x="1181092" y="2781389"/>
                </a:cubicBezTo>
                <a:lnTo>
                  <a:pt x="1173749" y="2787650"/>
                </a:lnTo>
                <a:lnTo>
                  <a:pt x="0" y="2787650"/>
                </a:lnTo>
                <a:close/>
              </a:path>
            </a:pathLst>
          </a:custGeom>
          <a:noFill/>
          <a:ln>
            <a:noFill/>
          </a:ln>
        </p:spPr>
      </p:pic>
      <p:grpSp>
        <p:nvGrpSpPr>
          <p:cNvPr id="17426" name="组合 42"/>
          <p:cNvGrpSpPr/>
          <p:nvPr/>
        </p:nvGrpSpPr>
        <p:grpSpPr>
          <a:xfrm>
            <a:off x="2124075" y="3654425"/>
            <a:ext cx="693738" cy="461963"/>
            <a:chOff x="2124382" y="3654726"/>
            <a:chExt cx="693379" cy="461665"/>
          </a:xfrm>
        </p:grpSpPr>
        <p:sp>
          <p:nvSpPr>
            <p:cNvPr id="17427" name="文本框 40"/>
            <p:cNvSpPr txBox="1"/>
            <p:nvPr/>
          </p:nvSpPr>
          <p:spPr>
            <a:xfrm>
              <a:off x="2124382" y="3654726"/>
              <a:ext cx="492443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lstStyle/>
            <a:p>
              <a:pPr eaLnBrk="0" hangingPunct="0"/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第</a:t>
              </a:r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2528986" y="3759433"/>
              <a:ext cx="288775" cy="28239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7429" name="组合 43"/>
          <p:cNvGrpSpPr/>
          <p:nvPr/>
        </p:nvGrpSpPr>
        <p:grpSpPr>
          <a:xfrm>
            <a:off x="2905125" y="3654425"/>
            <a:ext cx="692150" cy="461963"/>
            <a:chOff x="2124382" y="3654726"/>
            <a:chExt cx="693379" cy="461665"/>
          </a:xfrm>
        </p:grpSpPr>
        <p:sp>
          <p:nvSpPr>
            <p:cNvPr id="17430" name="文本框 44"/>
            <p:cNvSpPr txBox="1"/>
            <p:nvPr/>
          </p:nvSpPr>
          <p:spPr>
            <a:xfrm>
              <a:off x="2124382" y="3654726"/>
              <a:ext cx="492443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lstStyle/>
            <a:p>
              <a:pPr eaLnBrk="0" hangingPunct="0"/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第</a:t>
              </a:r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2528323" y="3759433"/>
              <a:ext cx="289438" cy="28239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7432" name="组合 46"/>
          <p:cNvGrpSpPr/>
          <p:nvPr/>
        </p:nvGrpSpPr>
        <p:grpSpPr>
          <a:xfrm>
            <a:off x="3732213" y="3654425"/>
            <a:ext cx="693737" cy="461963"/>
            <a:chOff x="2124382" y="3654726"/>
            <a:chExt cx="693379" cy="461665"/>
          </a:xfrm>
        </p:grpSpPr>
        <p:sp>
          <p:nvSpPr>
            <p:cNvPr id="17433" name="文本框 47"/>
            <p:cNvSpPr txBox="1"/>
            <p:nvPr/>
          </p:nvSpPr>
          <p:spPr>
            <a:xfrm>
              <a:off x="2124382" y="3654726"/>
              <a:ext cx="492443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lstStyle/>
            <a:p>
              <a:pPr eaLnBrk="0" hangingPunct="0"/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第</a:t>
              </a:r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2528985" y="3759433"/>
              <a:ext cx="288776" cy="28239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7435" name="组合 49"/>
          <p:cNvGrpSpPr/>
          <p:nvPr/>
        </p:nvGrpSpPr>
        <p:grpSpPr>
          <a:xfrm>
            <a:off x="4640263" y="3646488"/>
            <a:ext cx="693737" cy="461962"/>
            <a:chOff x="2124382" y="3654726"/>
            <a:chExt cx="693379" cy="461665"/>
          </a:xfrm>
        </p:grpSpPr>
        <p:sp>
          <p:nvSpPr>
            <p:cNvPr id="17436" name="文本框 50"/>
            <p:cNvSpPr txBox="1"/>
            <p:nvPr/>
          </p:nvSpPr>
          <p:spPr>
            <a:xfrm>
              <a:off x="2124382" y="3654726"/>
              <a:ext cx="492443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lstStyle/>
            <a:p>
              <a:pPr eaLnBrk="0" hangingPunct="0"/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第</a:t>
              </a:r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2528985" y="3759434"/>
              <a:ext cx="288776" cy="28239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7438" name="组合 52"/>
          <p:cNvGrpSpPr/>
          <p:nvPr/>
        </p:nvGrpSpPr>
        <p:grpSpPr>
          <a:xfrm>
            <a:off x="5703888" y="3659188"/>
            <a:ext cx="693737" cy="461962"/>
            <a:chOff x="2124382" y="3654726"/>
            <a:chExt cx="693379" cy="461665"/>
          </a:xfrm>
        </p:grpSpPr>
        <p:sp>
          <p:nvSpPr>
            <p:cNvPr id="17439" name="文本框 53"/>
            <p:cNvSpPr txBox="1"/>
            <p:nvPr/>
          </p:nvSpPr>
          <p:spPr>
            <a:xfrm>
              <a:off x="2124382" y="3654726"/>
              <a:ext cx="492443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lstStyle/>
            <a:p>
              <a:pPr eaLnBrk="0" hangingPunct="0"/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第</a:t>
              </a:r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2528985" y="3759434"/>
              <a:ext cx="288776" cy="28239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6" name="Rectangle 27"/>
          <p:cNvSpPr>
            <a:spLocks noChangeArrowheads="1"/>
          </p:cNvSpPr>
          <p:nvPr/>
        </p:nvSpPr>
        <p:spPr bwMode="auto">
          <a:xfrm>
            <a:off x="2489200" y="3662363"/>
            <a:ext cx="355600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1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60" name="Rectangle 27"/>
          <p:cNvSpPr>
            <a:spLocks noChangeArrowheads="1"/>
          </p:cNvSpPr>
          <p:nvPr/>
        </p:nvSpPr>
        <p:spPr bwMode="auto">
          <a:xfrm>
            <a:off x="3279775" y="3671888"/>
            <a:ext cx="355600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2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61" name="Rectangle 27"/>
          <p:cNvSpPr>
            <a:spLocks noChangeArrowheads="1"/>
          </p:cNvSpPr>
          <p:nvPr/>
        </p:nvSpPr>
        <p:spPr bwMode="auto">
          <a:xfrm>
            <a:off x="4102100" y="3663950"/>
            <a:ext cx="355600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3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62" name="Rectangle 27"/>
          <p:cNvSpPr>
            <a:spLocks noChangeArrowheads="1"/>
          </p:cNvSpPr>
          <p:nvPr/>
        </p:nvSpPr>
        <p:spPr bwMode="auto">
          <a:xfrm>
            <a:off x="5006975" y="3662363"/>
            <a:ext cx="355600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4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63" name="Rectangle 27"/>
          <p:cNvSpPr>
            <a:spLocks noChangeArrowheads="1"/>
          </p:cNvSpPr>
          <p:nvPr/>
        </p:nvSpPr>
        <p:spPr bwMode="auto">
          <a:xfrm>
            <a:off x="6075363" y="3681413"/>
            <a:ext cx="355600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5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2870200" y="2090738"/>
            <a:ext cx="873125" cy="165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1970088" y="1309688"/>
            <a:ext cx="873125" cy="25685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3643313" y="669925"/>
            <a:ext cx="2998788" cy="30114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7449" name="组合 14"/>
          <p:cNvGrpSpPr/>
          <p:nvPr/>
        </p:nvGrpSpPr>
        <p:grpSpPr>
          <a:xfrm>
            <a:off x="76200" y="209550"/>
            <a:ext cx="2193925" cy="460375"/>
            <a:chOff x="120" y="330"/>
            <a:chExt cx="3455" cy="725"/>
          </a:xfrm>
        </p:grpSpPr>
        <p:pic>
          <p:nvPicPr>
            <p:cNvPr id="17450" name="图片 1" descr="正文页0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0" y="330"/>
              <a:ext cx="3196" cy="69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7451" name="文本框 3"/>
            <p:cNvSpPr txBox="1"/>
            <p:nvPr/>
          </p:nvSpPr>
          <p:spPr>
            <a:xfrm>
              <a:off x="240" y="330"/>
              <a:ext cx="3335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eaLnBrk="0" hangingPunct="0"/>
              <a:r>
                <a:rPr lang="zh-CN" altLang="en-US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探 究 新 知</a:t>
              </a:r>
              <a:endPara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2" grpId="0"/>
      <p:bldP spid="2" grpId="1"/>
      <p:bldP spid="41" grpId="0"/>
      <p:bldP spid="41" grpId="1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36550" y="3211513"/>
            <a:ext cx="8532813" cy="1722437"/>
            <a:chOff x="246909" y="-150787"/>
            <a:chExt cx="8534278" cy="1723368"/>
          </a:xfrm>
        </p:grpSpPr>
        <p:pic>
          <p:nvPicPr>
            <p:cNvPr id="19458" name="Picture 15" descr="C:\Users\Administrator\Desktop\图片3.0.png图片3.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121709" y="-150787"/>
              <a:ext cx="1659478" cy="166015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" name="AutoShape 27"/>
            <p:cNvSpPr>
              <a:spLocks noChangeArrowheads="1"/>
            </p:cNvSpPr>
            <p:nvPr/>
          </p:nvSpPr>
          <p:spPr bwMode="auto">
            <a:xfrm>
              <a:off x="246909" y="215647"/>
              <a:ext cx="7108193" cy="1356934"/>
            </a:xfrm>
            <a:prstGeom prst="cloudCallout">
              <a:avLst>
                <a:gd name="adj1" fmla="val 54074"/>
                <a:gd name="adj2" fmla="val -30763"/>
              </a:avLst>
            </a:prstGeom>
            <a:solidFill>
              <a:schemeClr val="tx2">
                <a:lumMod val="60000"/>
                <a:lumOff val="40000"/>
              </a:schemeClr>
            </a:solidFill>
            <a:ln w="19050">
              <a:solidFill>
                <a:schemeClr val="accent1"/>
              </a:solidFill>
              <a:miter lim="800000"/>
            </a:ln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“5人”和“第5”表示的意思一样吗？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</p:grpSp>
      <p:pic>
        <p:nvPicPr>
          <p:cNvPr id="19460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5288" y="422275"/>
            <a:ext cx="5651500" cy="32607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9461" name="组合 14"/>
          <p:cNvGrpSpPr/>
          <p:nvPr/>
        </p:nvGrpSpPr>
        <p:grpSpPr>
          <a:xfrm>
            <a:off x="76200" y="209550"/>
            <a:ext cx="2193925" cy="460375"/>
            <a:chOff x="120" y="330"/>
            <a:chExt cx="3455" cy="725"/>
          </a:xfrm>
        </p:grpSpPr>
        <p:pic>
          <p:nvPicPr>
            <p:cNvPr id="19462" name="图片 1" descr="正文页0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0" y="330"/>
              <a:ext cx="3196" cy="69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463" name="文本框 3"/>
            <p:cNvSpPr txBox="1"/>
            <p:nvPr/>
          </p:nvSpPr>
          <p:spPr>
            <a:xfrm>
              <a:off x="240" y="330"/>
              <a:ext cx="3335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eaLnBrk="0" hangingPunct="0"/>
              <a:r>
                <a:rPr lang="zh-CN" altLang="en-US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探 究 新 知</a:t>
              </a:r>
              <a:endPara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893763" y="3390900"/>
            <a:ext cx="6784975" cy="1244600"/>
            <a:chOff x="584502" y="3304592"/>
            <a:chExt cx="6784285" cy="1245164"/>
          </a:xfrm>
        </p:grpSpPr>
        <p:sp>
          <p:nvSpPr>
            <p:cNvPr id="9" name="AutoShape 27"/>
            <p:cNvSpPr>
              <a:spLocks noChangeArrowheads="1"/>
            </p:cNvSpPr>
            <p:nvPr/>
          </p:nvSpPr>
          <p:spPr bwMode="auto">
            <a:xfrm>
              <a:off x="2176602" y="3493505"/>
              <a:ext cx="5192185" cy="1056251"/>
            </a:xfrm>
            <a:prstGeom prst="wedgeRoundRectCallout">
              <a:avLst>
                <a:gd name="adj1" fmla="val -58217"/>
                <a:gd name="adj2" fmla="val -15341"/>
                <a:gd name="adj3" fmla="val 16667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19050">
              <a:solidFill>
                <a:schemeClr val="accent6"/>
              </a:solidFill>
              <a:miter lim="800000"/>
            </a:ln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“5人”表示排队的</a:t>
              </a:r>
              <a:r>
                <a:rPr kumimoji="0" lang="zh-CN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  <a:sym typeface="+mn-ea"/>
                </a:rPr>
                <a:t>总人数</a:t>
              </a: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  <a:sym typeface="+mn-ea"/>
                </a:rPr>
                <a:t>，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“第5”表示叔叔排队的</a:t>
              </a:r>
              <a:r>
                <a:rPr kumimoji="0" lang="zh-CN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  <a:sym typeface="+mn-ea"/>
                </a:rPr>
                <a:t>顺序</a:t>
              </a: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  <a:sym typeface="+mn-ea"/>
                </a:rPr>
                <a:t>。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endParaRPr>
            </a:p>
          </p:txBody>
        </p:sp>
        <p:pic>
          <p:nvPicPr>
            <p:cNvPr id="21507" name="Picture 16" descr="C:\Users\Administrator\Desktop\图片3.png图片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84502" y="3304592"/>
              <a:ext cx="1210953" cy="1210945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21508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300" y="444500"/>
            <a:ext cx="5651500" cy="32607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1509" name="组合 14"/>
          <p:cNvGrpSpPr/>
          <p:nvPr/>
        </p:nvGrpSpPr>
        <p:grpSpPr>
          <a:xfrm>
            <a:off x="76200" y="209550"/>
            <a:ext cx="2193925" cy="460375"/>
            <a:chOff x="120" y="330"/>
            <a:chExt cx="3455" cy="725"/>
          </a:xfrm>
        </p:grpSpPr>
        <p:pic>
          <p:nvPicPr>
            <p:cNvPr id="21510" name="图片 1" descr="正文页0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0" y="330"/>
              <a:ext cx="3196" cy="69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1511" name="文本框 3"/>
            <p:cNvSpPr txBox="1"/>
            <p:nvPr/>
          </p:nvSpPr>
          <p:spPr>
            <a:xfrm>
              <a:off x="240" y="330"/>
              <a:ext cx="3335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eaLnBrk="0" hangingPunct="0"/>
              <a:r>
                <a:rPr lang="zh-CN" altLang="en-US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探 究 新 知</a:t>
              </a:r>
              <a:endPara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769938" y="3529013"/>
            <a:ext cx="8374062" cy="1336675"/>
            <a:chOff x="501301" y="3669857"/>
            <a:chExt cx="8374184" cy="1336040"/>
          </a:xfrm>
        </p:grpSpPr>
        <p:sp>
          <p:nvSpPr>
            <p:cNvPr id="22" name="AutoShape 27"/>
            <p:cNvSpPr>
              <a:spLocks noChangeArrowheads="1"/>
            </p:cNvSpPr>
            <p:nvPr/>
          </p:nvSpPr>
          <p:spPr bwMode="auto">
            <a:xfrm>
              <a:off x="1852447" y="4018472"/>
              <a:ext cx="7023038" cy="816082"/>
            </a:xfrm>
            <a:prstGeom prst="cloudCallout">
              <a:avLst>
                <a:gd name="adj1" fmla="val -52929"/>
                <a:gd name="adj2" fmla="val -37777"/>
              </a:avLst>
            </a:prstGeom>
            <a:solidFill>
              <a:schemeClr val="tx2">
                <a:lumMod val="60000"/>
                <a:lumOff val="40000"/>
              </a:schemeClr>
            </a:solidFill>
            <a:ln w="19050">
              <a:solidFill>
                <a:schemeClr val="accent1"/>
              </a:solidFill>
              <a:miter lim="800000"/>
            </a:ln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从图中还可以提出什么问题？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  <p:pic>
          <p:nvPicPr>
            <p:cNvPr id="23555" name="Picture 16" descr="C:\Users\Administrator\Desktop\图片3.png图片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01301" y="3669857"/>
              <a:ext cx="1336542" cy="1336040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23556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300" y="444500"/>
            <a:ext cx="5651500" cy="32607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3557" name="组合 14"/>
          <p:cNvGrpSpPr/>
          <p:nvPr/>
        </p:nvGrpSpPr>
        <p:grpSpPr>
          <a:xfrm>
            <a:off x="76200" y="209550"/>
            <a:ext cx="2193925" cy="460375"/>
            <a:chOff x="120" y="330"/>
            <a:chExt cx="3455" cy="725"/>
          </a:xfrm>
        </p:grpSpPr>
        <p:pic>
          <p:nvPicPr>
            <p:cNvPr id="23558" name="图片 1" descr="正文页0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0" y="330"/>
              <a:ext cx="3196" cy="69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3559" name="文本框 3"/>
            <p:cNvSpPr txBox="1"/>
            <p:nvPr/>
          </p:nvSpPr>
          <p:spPr>
            <a:xfrm>
              <a:off x="240" y="330"/>
              <a:ext cx="3335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eaLnBrk="0" hangingPunct="0"/>
              <a:r>
                <a:rPr lang="zh-CN" altLang="en-US" sz="24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探 究 新 知</a:t>
              </a:r>
              <a:endPara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黑-T-A">
      <a:majorFont>
        <a:latin typeface="Times New Roman"/>
        <a:ea typeface="黑体"/>
        <a:cs typeface="Arial"/>
      </a:majorFont>
      <a:minorFont>
        <a:latin typeface="Arial"/>
        <a:ea typeface="黑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711</Words>
  <Application>WPS 演示</Application>
  <PresentationFormat/>
  <Paragraphs>177</Paragraphs>
  <Slides>15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Arial</vt:lpstr>
      <vt:lpstr>宋体</vt:lpstr>
      <vt:lpstr>Wingdings</vt:lpstr>
      <vt:lpstr>Times New Roman</vt:lpstr>
      <vt:lpstr>黑体</vt:lpstr>
      <vt:lpstr>微软雅黑</vt:lpstr>
      <vt:lpstr>幼圆</vt:lpstr>
      <vt:lpstr>楷体</vt:lpstr>
      <vt:lpstr>楷体_GB2312</vt:lpstr>
      <vt:lpstr>新宋体</vt:lpstr>
      <vt:lpstr>Arial Unicode MS</vt:lpstr>
      <vt:lpstr>Calibri</vt:lpstr>
      <vt:lpstr>2_Office 主题​​</vt:lpstr>
      <vt:lpstr>第3课时       第 几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2021-09-29T22:54:00Z</cp:lastPrinted>
  <dcterms:created xsi:type="dcterms:W3CDTF">2021-09-29T22:54:00Z</dcterms:created>
  <dcterms:modified xsi:type="dcterms:W3CDTF">2021-11-07T12:03:26Z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69121B840A6849508D86310EDCAD75BA</vt:lpwstr>
  </property>
  <property fmtid="{D5CDD505-2E9C-101B-9397-08002B2CF9AE}" pid="7" name="KSOProductBuildVer">
    <vt:lpwstr>2052-11.1.0.11045</vt:lpwstr>
  </property>
</Properties>
</file>